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8" r:id="rId3"/>
    <p:sldId id="260" r:id="rId4"/>
    <p:sldId id="270" r:id="rId5"/>
    <p:sldId id="268" r:id="rId6"/>
    <p:sldId id="269" r:id="rId7"/>
    <p:sldId id="273" r:id="rId8"/>
    <p:sldId id="282" r:id="rId9"/>
    <p:sldId id="275" r:id="rId10"/>
    <p:sldId id="280" r:id="rId11"/>
    <p:sldId id="276" r:id="rId12"/>
    <p:sldId id="277" r:id="rId13"/>
    <p:sldId id="278" r:id="rId14"/>
    <p:sldId id="279" r:id="rId15"/>
    <p:sldId id="281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9CB76-2CC9-4D7C-B51F-1DDADC46922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A5C9B9-5633-4C30-9C7E-1E250CF2F7EC}">
      <dgm:prSet phldrT="[Текст]" custT="1"/>
      <dgm:sp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200" b="0" dirty="0" smtClean="0">
              <a:solidFill>
                <a:schemeClr val="tx1"/>
              </a:solidFill>
            </a:rPr>
            <a:t>- разработку проектов локальных нормативных актов по вопросам предупреждения коррупции и соответствующих методических материалов;</a:t>
          </a:r>
          <a:endParaRPr lang="ru-RU" sz="1200" b="0" dirty="0">
            <a:solidFill>
              <a:schemeClr val="tx1"/>
            </a:solidFill>
          </a:endParaRPr>
        </a:p>
      </dgm:t>
    </dgm:pt>
    <dgm:pt modelId="{F6F0E48E-7632-443D-89E6-8CF77E8621A7}" type="parTrans" cxnId="{01827215-6DE9-4622-A63E-8D8F8AA47E4C}">
      <dgm:prSet/>
      <dgm:spPr/>
      <dgm:t>
        <a:bodyPr/>
        <a:lstStyle/>
        <a:p>
          <a:endParaRPr lang="ru-RU"/>
        </a:p>
      </dgm:t>
    </dgm:pt>
    <dgm:pt modelId="{43B903F0-CC4D-4C6F-9B12-956DDC9B1C28}" type="sibTrans" cxnId="{01827215-6DE9-4622-A63E-8D8F8AA47E4C}">
      <dgm:prSet/>
      <dgm:spPr/>
      <dgm:t>
        <a:bodyPr/>
        <a:lstStyle/>
        <a:p>
          <a:endParaRPr lang="ru-RU"/>
        </a:p>
      </dgm:t>
    </dgm:pt>
    <dgm:pt modelId="{8E6C452A-A014-4686-9E9E-DCDF23EDA2C9}">
      <dgm:prSet custT="1"/>
      <dgm:sp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200" b="0" smtClean="0">
              <a:solidFill>
                <a:schemeClr val="tx1"/>
              </a:solidFill>
            </a:rPr>
            <a:t>- участие в проведении в организации оценки коррупционных рисков;</a:t>
          </a:r>
          <a:endParaRPr lang="ru-RU" sz="1200" b="0" dirty="0">
            <a:solidFill>
              <a:schemeClr val="tx1"/>
            </a:solidFill>
          </a:endParaRPr>
        </a:p>
      </dgm:t>
    </dgm:pt>
    <dgm:pt modelId="{FCF1A879-0316-41DF-B345-000D9CFC0B21}" type="parTrans" cxnId="{003D376B-BFB7-4572-AD6E-C59DD25E6EAB}">
      <dgm:prSet/>
      <dgm:spPr/>
      <dgm:t>
        <a:bodyPr/>
        <a:lstStyle/>
        <a:p>
          <a:endParaRPr lang="ru-RU"/>
        </a:p>
      </dgm:t>
    </dgm:pt>
    <dgm:pt modelId="{D86596C7-FC4E-4FB9-86A9-78AB1B2DD171}" type="sibTrans" cxnId="{003D376B-BFB7-4572-AD6E-C59DD25E6EAB}">
      <dgm:prSet/>
      <dgm:spPr/>
      <dgm:t>
        <a:bodyPr/>
        <a:lstStyle/>
        <a:p>
          <a:endParaRPr lang="ru-RU"/>
        </a:p>
      </dgm:t>
    </dgm:pt>
    <dgm:pt modelId="{5E453F9B-58AB-4B73-AAE2-0EB927251DB3}">
      <dgm:prSet custT="1"/>
      <dgm:sp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200" b="0" smtClean="0">
              <a:solidFill>
                <a:schemeClr val="tx1"/>
              </a:solidFill>
            </a:rPr>
            <a:t>- сбор и анализ деклараций и уведомлений, представляемых работниками в целях противодействия коррупции (например, декларации интересов);</a:t>
          </a:r>
          <a:endParaRPr lang="ru-RU" sz="1200" b="0" dirty="0">
            <a:solidFill>
              <a:schemeClr val="tx1"/>
            </a:solidFill>
          </a:endParaRPr>
        </a:p>
      </dgm:t>
    </dgm:pt>
    <dgm:pt modelId="{D7290E56-B47E-4212-BEC1-D364E20302BA}" type="parTrans" cxnId="{43E70DEA-19B0-490D-86D2-3DD61D2D9130}">
      <dgm:prSet/>
      <dgm:spPr/>
      <dgm:t>
        <a:bodyPr/>
        <a:lstStyle/>
        <a:p>
          <a:endParaRPr lang="ru-RU"/>
        </a:p>
      </dgm:t>
    </dgm:pt>
    <dgm:pt modelId="{4C5B96A3-1EC5-4FA7-B289-CF7212B29F7C}" type="sibTrans" cxnId="{43E70DEA-19B0-490D-86D2-3DD61D2D9130}">
      <dgm:prSet/>
      <dgm:spPr/>
      <dgm:t>
        <a:bodyPr/>
        <a:lstStyle/>
        <a:p>
          <a:endParaRPr lang="ru-RU"/>
        </a:p>
      </dgm:t>
    </dgm:pt>
    <dgm:pt modelId="{0EF9A785-0C3D-427B-B412-2BE614F390FB}">
      <dgm:prSet custT="1"/>
      <dgm:sp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200" b="0" smtClean="0">
              <a:solidFill>
                <a:schemeClr val="tx1"/>
              </a:solidFill>
            </a:rPr>
            <a:t>- выявление ситуаций конфликта интересов, признаков нарушений антикоррупционных мер, принятых в организации, коррупционных правонарушений;</a:t>
          </a:r>
          <a:endParaRPr lang="ru-RU" sz="1200" b="0" dirty="0">
            <a:solidFill>
              <a:schemeClr val="tx1"/>
            </a:solidFill>
          </a:endParaRPr>
        </a:p>
      </dgm:t>
    </dgm:pt>
    <dgm:pt modelId="{EE93D3D8-9D8E-4EAD-9F94-F0BBDEB65774}" type="parTrans" cxnId="{34E3A22C-1BDD-48EE-AC0C-EFBBF3B27ACF}">
      <dgm:prSet/>
      <dgm:spPr/>
      <dgm:t>
        <a:bodyPr/>
        <a:lstStyle/>
        <a:p>
          <a:endParaRPr lang="ru-RU"/>
        </a:p>
      </dgm:t>
    </dgm:pt>
    <dgm:pt modelId="{6E26B6BF-ECD0-40D9-861D-941381D8391C}" type="sibTrans" cxnId="{34E3A22C-1BDD-48EE-AC0C-EFBBF3B27ACF}">
      <dgm:prSet/>
      <dgm:spPr/>
      <dgm:t>
        <a:bodyPr/>
        <a:lstStyle/>
        <a:p>
          <a:endParaRPr lang="ru-RU"/>
        </a:p>
      </dgm:t>
    </dgm:pt>
    <dgm:pt modelId="{5276C1E9-7D25-45C5-93B2-94CBA7D91DBD}">
      <dgm:prSet custT="1"/>
      <dgm:sp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200" b="0" smtClean="0">
              <a:solidFill>
                <a:schemeClr val="tx1"/>
              </a:solidFill>
            </a:rPr>
            <a:t>- проведение проверок на основании информации о возможном конфликте интересов и (или) коррупционных правонарушениях;</a:t>
          </a:r>
          <a:endParaRPr lang="ru-RU" sz="1200" b="0" dirty="0">
            <a:solidFill>
              <a:schemeClr val="tx1"/>
            </a:solidFill>
          </a:endParaRPr>
        </a:p>
      </dgm:t>
    </dgm:pt>
    <dgm:pt modelId="{CF184F18-64F8-445A-9904-2E06ED04245B}" type="parTrans" cxnId="{56F3AC57-D59C-4DF6-B60B-86D4BA8098B8}">
      <dgm:prSet/>
      <dgm:spPr/>
      <dgm:t>
        <a:bodyPr/>
        <a:lstStyle/>
        <a:p>
          <a:endParaRPr lang="ru-RU"/>
        </a:p>
      </dgm:t>
    </dgm:pt>
    <dgm:pt modelId="{03E1FF69-B6C2-40F4-85E8-6B117E614388}" type="sibTrans" cxnId="{56F3AC57-D59C-4DF6-B60B-86D4BA8098B8}">
      <dgm:prSet/>
      <dgm:spPr/>
      <dgm:t>
        <a:bodyPr/>
        <a:lstStyle/>
        <a:p>
          <a:endParaRPr lang="ru-RU"/>
        </a:p>
      </dgm:t>
    </dgm:pt>
    <dgm:pt modelId="{07A75AE8-3F1C-48F8-B6D4-B299511A8A61}">
      <dgm:prSet custT="1"/>
      <dgm:sp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200" b="0" smtClean="0">
              <a:solidFill>
                <a:schemeClr val="tx1"/>
              </a:solidFill>
            </a:rPr>
            <a:t>- взаимодействие с правоохранительными и иными государственными органами при проведении мероприятий по надзору за исполнением законодательства о противодействии коррупции, проверок и расследований;</a:t>
          </a:r>
          <a:endParaRPr lang="ru-RU" sz="1200" b="0" dirty="0">
            <a:solidFill>
              <a:schemeClr val="tx1"/>
            </a:solidFill>
          </a:endParaRPr>
        </a:p>
      </dgm:t>
    </dgm:pt>
    <dgm:pt modelId="{D935E15D-3049-4949-B137-C33033A13B66}" type="parTrans" cxnId="{D717A41E-5426-4012-BBA8-2B402DD8F891}">
      <dgm:prSet/>
      <dgm:spPr/>
      <dgm:t>
        <a:bodyPr/>
        <a:lstStyle/>
        <a:p>
          <a:endParaRPr lang="ru-RU"/>
        </a:p>
      </dgm:t>
    </dgm:pt>
    <dgm:pt modelId="{56AD6309-899D-4EBC-AB22-FC9F2D404BA4}" type="sibTrans" cxnId="{D717A41E-5426-4012-BBA8-2B402DD8F891}">
      <dgm:prSet/>
      <dgm:spPr/>
      <dgm:t>
        <a:bodyPr/>
        <a:lstStyle/>
        <a:p>
          <a:endParaRPr lang="ru-RU"/>
        </a:p>
      </dgm:t>
    </dgm:pt>
    <dgm:pt modelId="{BFE085FF-3FFE-4877-88DE-760F57B3F966}">
      <dgm:prSet custT="1"/>
      <dgm:sp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200" b="0" smtClean="0">
              <a:solidFill>
                <a:schemeClr val="tx1"/>
              </a:solidFill>
            </a:rPr>
            <a:t>- участие в согласовании определенных кадровых решений, сделок;</a:t>
          </a:r>
          <a:endParaRPr lang="ru-RU" sz="1200" b="0" dirty="0">
            <a:solidFill>
              <a:schemeClr val="tx1"/>
            </a:solidFill>
          </a:endParaRPr>
        </a:p>
      </dgm:t>
    </dgm:pt>
    <dgm:pt modelId="{C1EADB88-0240-43D2-B5E0-28D6D1E68FF9}" type="parTrans" cxnId="{99F90EC8-7CD2-467B-A278-8627DF23C9AF}">
      <dgm:prSet/>
      <dgm:spPr/>
      <dgm:t>
        <a:bodyPr/>
        <a:lstStyle/>
        <a:p>
          <a:endParaRPr lang="ru-RU"/>
        </a:p>
      </dgm:t>
    </dgm:pt>
    <dgm:pt modelId="{46E95B5E-713B-4C6D-9090-1A21431CED43}" type="sibTrans" cxnId="{99F90EC8-7CD2-467B-A278-8627DF23C9AF}">
      <dgm:prSet/>
      <dgm:spPr/>
      <dgm:t>
        <a:bodyPr/>
        <a:lstStyle/>
        <a:p>
          <a:endParaRPr lang="ru-RU"/>
        </a:p>
      </dgm:t>
    </dgm:pt>
    <dgm:pt modelId="{4E7E749D-F391-470A-9243-BB0E40F2553D}">
      <dgm:prSet custT="1"/>
      <dgm:sp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200" b="0" smtClean="0">
              <a:solidFill>
                <a:schemeClr val="tx1"/>
              </a:solidFill>
            </a:rPr>
            <a:t>- проверку добросовестности контрагентов;</a:t>
          </a:r>
          <a:endParaRPr lang="ru-RU" sz="1200" b="0" dirty="0">
            <a:solidFill>
              <a:schemeClr val="tx1"/>
            </a:solidFill>
          </a:endParaRPr>
        </a:p>
      </dgm:t>
    </dgm:pt>
    <dgm:pt modelId="{60C1FF4B-4696-4F1D-83C9-6FD48019A727}" type="parTrans" cxnId="{4AE48B73-9618-4A7C-A98B-FDCBBA766F3A}">
      <dgm:prSet/>
      <dgm:spPr/>
      <dgm:t>
        <a:bodyPr/>
        <a:lstStyle/>
        <a:p>
          <a:endParaRPr lang="ru-RU"/>
        </a:p>
      </dgm:t>
    </dgm:pt>
    <dgm:pt modelId="{E6CD5AC6-FCFD-4EAC-90BF-4B5E2E402F3A}" type="sibTrans" cxnId="{4AE48B73-9618-4A7C-A98B-FDCBBA766F3A}">
      <dgm:prSet/>
      <dgm:spPr/>
      <dgm:t>
        <a:bodyPr/>
        <a:lstStyle/>
        <a:p>
          <a:endParaRPr lang="ru-RU"/>
        </a:p>
      </dgm:t>
    </dgm:pt>
    <dgm:pt modelId="{82E34561-9574-48B9-9AF8-57C619451FF8}">
      <dgm:prSet custT="1"/>
      <dgm:sp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200" b="0" smtClean="0">
              <a:solidFill>
                <a:schemeClr val="tx1"/>
              </a:solidFill>
            </a:rPr>
            <a:t>- информирование, консультирование и обучение работников по вопросам противодействия коррупции;</a:t>
          </a:r>
          <a:endParaRPr lang="ru-RU" sz="1200" b="0" dirty="0">
            <a:solidFill>
              <a:schemeClr val="tx1"/>
            </a:solidFill>
          </a:endParaRPr>
        </a:p>
      </dgm:t>
    </dgm:pt>
    <dgm:pt modelId="{ECD5B12D-BAF5-4789-902A-6F282F3D3E7E}" type="parTrans" cxnId="{E9E377CA-A5C7-44A7-83AF-30BBA7258C95}">
      <dgm:prSet/>
      <dgm:spPr/>
      <dgm:t>
        <a:bodyPr/>
        <a:lstStyle/>
        <a:p>
          <a:endParaRPr lang="ru-RU"/>
        </a:p>
      </dgm:t>
    </dgm:pt>
    <dgm:pt modelId="{C53C3126-F8CA-41B2-A053-9C55C265B1D5}" type="sibTrans" cxnId="{E9E377CA-A5C7-44A7-83AF-30BBA7258C95}">
      <dgm:prSet/>
      <dgm:spPr/>
      <dgm:t>
        <a:bodyPr/>
        <a:lstStyle/>
        <a:p>
          <a:endParaRPr lang="ru-RU"/>
        </a:p>
      </dgm:t>
    </dgm:pt>
    <dgm:pt modelId="{F1817227-57AF-4CBD-AD1B-AC6CA4A10888}">
      <dgm:prSet custT="1"/>
      <dgm:sp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200" b="0" smtClean="0">
              <a:solidFill>
                <a:schemeClr val="tx1"/>
              </a:solidFill>
            </a:rPr>
            <a:t>- мониторинг изменений российского и применимого к организации зарубежного антикоррупционного законодательства, релевантной судебной практики;</a:t>
          </a:r>
          <a:endParaRPr lang="ru-RU" sz="1200" b="0" dirty="0">
            <a:solidFill>
              <a:schemeClr val="tx1"/>
            </a:solidFill>
          </a:endParaRPr>
        </a:p>
      </dgm:t>
    </dgm:pt>
    <dgm:pt modelId="{7CFB501C-C98C-44C0-B918-7242E0D447FE}" type="parTrans" cxnId="{D9D1BD98-0C47-40BC-B47C-E5A1620EC7E2}">
      <dgm:prSet/>
      <dgm:spPr/>
      <dgm:t>
        <a:bodyPr/>
        <a:lstStyle/>
        <a:p>
          <a:endParaRPr lang="ru-RU"/>
        </a:p>
      </dgm:t>
    </dgm:pt>
    <dgm:pt modelId="{660AFCE5-5B3C-4AB4-B582-BECAD96E8DCA}" type="sibTrans" cxnId="{D9D1BD98-0C47-40BC-B47C-E5A1620EC7E2}">
      <dgm:prSet/>
      <dgm:spPr/>
      <dgm:t>
        <a:bodyPr/>
        <a:lstStyle/>
        <a:p>
          <a:endParaRPr lang="ru-RU"/>
        </a:p>
      </dgm:t>
    </dgm:pt>
    <dgm:pt modelId="{536E41E2-FD0C-43A6-875C-9026C2CFF03A}">
      <dgm:prSet custT="1"/>
      <dgm:sp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200" b="0" smtClean="0">
              <a:solidFill>
                <a:schemeClr val="tx1"/>
              </a:solidFill>
            </a:rPr>
            <a:t>- обеспечение участия организации в коллективных соглашениях по вопросам противодействия коррупции;</a:t>
          </a:r>
          <a:endParaRPr lang="ru-RU" sz="1200" b="0" dirty="0">
            <a:solidFill>
              <a:schemeClr val="tx1"/>
            </a:solidFill>
          </a:endParaRPr>
        </a:p>
      </dgm:t>
    </dgm:pt>
    <dgm:pt modelId="{CB6E42E8-F1C8-4DA5-9279-54D8445B97BC}" type="parTrans" cxnId="{E1046B56-5D35-4053-BF40-6FE1DF692B36}">
      <dgm:prSet/>
      <dgm:spPr/>
      <dgm:t>
        <a:bodyPr/>
        <a:lstStyle/>
        <a:p>
          <a:endParaRPr lang="ru-RU"/>
        </a:p>
      </dgm:t>
    </dgm:pt>
    <dgm:pt modelId="{55A7E079-0357-4513-98EF-3744896C51F1}" type="sibTrans" cxnId="{E1046B56-5D35-4053-BF40-6FE1DF692B36}">
      <dgm:prSet/>
      <dgm:spPr/>
      <dgm:t>
        <a:bodyPr/>
        <a:lstStyle/>
        <a:p>
          <a:endParaRPr lang="ru-RU"/>
        </a:p>
      </dgm:t>
    </dgm:pt>
    <dgm:pt modelId="{D878B12C-41EB-4E5A-9906-DFB118112A4E}">
      <dgm:prSet custT="1"/>
      <dgm:sp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200" b="0" dirty="0" smtClean="0">
              <a:solidFill>
                <a:schemeClr val="tx1"/>
              </a:solidFill>
            </a:rPr>
            <a:t>- регулярный мониторинг реализации мер противодействия коррупции в организации, подготовка соответствующих отчетных материалов и предложений для руководства.</a:t>
          </a:r>
          <a:endParaRPr lang="ru-RU" sz="1200" b="0" dirty="0">
            <a:solidFill>
              <a:schemeClr val="tx1"/>
            </a:solidFill>
          </a:endParaRPr>
        </a:p>
      </dgm:t>
    </dgm:pt>
    <dgm:pt modelId="{DF464698-C694-4425-BDE8-DC7C52641C8A}" type="parTrans" cxnId="{B5F08C70-DAC4-4C06-BE1E-C4843B4AF72B}">
      <dgm:prSet/>
      <dgm:spPr/>
      <dgm:t>
        <a:bodyPr/>
        <a:lstStyle/>
        <a:p>
          <a:endParaRPr lang="ru-RU"/>
        </a:p>
      </dgm:t>
    </dgm:pt>
    <dgm:pt modelId="{F8B0DDA4-F04E-40FF-BC30-68289E06515D}" type="sibTrans" cxnId="{B5F08C70-DAC4-4C06-BE1E-C4843B4AF72B}">
      <dgm:prSet/>
      <dgm:spPr/>
      <dgm:t>
        <a:bodyPr/>
        <a:lstStyle/>
        <a:p>
          <a:endParaRPr lang="ru-RU"/>
        </a:p>
      </dgm:t>
    </dgm:pt>
    <dgm:pt modelId="{8778AA66-3394-46BC-B6B9-0625EFA5A06C}" type="pres">
      <dgm:prSet presAssocID="{DF49CB76-2CC9-4D7C-B51F-1DDADC46922E}" presName="linear" presStyleCnt="0">
        <dgm:presLayoutVars>
          <dgm:dir/>
          <dgm:animLvl val="lvl"/>
          <dgm:resizeHandles val="exact"/>
        </dgm:presLayoutVars>
      </dgm:prSet>
      <dgm:spPr/>
    </dgm:pt>
    <dgm:pt modelId="{F298D7E8-A330-46E6-BF99-A88E2386C127}" type="pres">
      <dgm:prSet presAssocID="{C0A5C9B9-5633-4C30-9C7E-1E250CF2F7EC}" presName="parentLin" presStyleCnt="0"/>
      <dgm:spPr/>
    </dgm:pt>
    <dgm:pt modelId="{C826D35A-2A09-4A2F-952E-1B4C039BF57A}" type="pres">
      <dgm:prSet presAssocID="{C0A5C9B9-5633-4C30-9C7E-1E250CF2F7EC}" presName="parentLeftMargin" presStyleLbl="node1" presStyleIdx="0" presStyleCnt="12"/>
      <dgm:spPr/>
    </dgm:pt>
    <dgm:pt modelId="{B6AD4976-5907-4095-A913-244A757D7880}" type="pres">
      <dgm:prSet presAssocID="{C0A5C9B9-5633-4C30-9C7E-1E250CF2F7EC}" presName="parentText" presStyleLbl="node1" presStyleIdx="0" presStyleCnt="12" custScaleX="138270" custScaleY="2366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7B73A-3B9B-49B7-98DF-95D415CDD581}" type="pres">
      <dgm:prSet presAssocID="{C0A5C9B9-5633-4C30-9C7E-1E250CF2F7EC}" presName="negativeSpace" presStyleCnt="0"/>
      <dgm:spPr/>
    </dgm:pt>
    <dgm:pt modelId="{437E1030-9E6F-4C6A-821B-3C0137DBA3C1}" type="pres">
      <dgm:prSet presAssocID="{C0A5C9B9-5633-4C30-9C7E-1E250CF2F7EC}" presName="childText" presStyleLbl="conFgAcc1" presStyleIdx="0" presStyleCnt="12">
        <dgm:presLayoutVars>
          <dgm:bulletEnabled val="1"/>
        </dgm:presLayoutVars>
      </dgm:prSet>
      <dgm:spPr/>
    </dgm:pt>
    <dgm:pt modelId="{6D0EEE87-A063-4441-ABFD-004AA6190D5C}" type="pres">
      <dgm:prSet presAssocID="{43B903F0-CC4D-4C6F-9B12-956DDC9B1C28}" presName="spaceBetweenRectangles" presStyleCnt="0"/>
      <dgm:spPr/>
    </dgm:pt>
    <dgm:pt modelId="{E7CA124A-4C1C-4780-A337-DDE0C79A362A}" type="pres">
      <dgm:prSet presAssocID="{8E6C452A-A014-4686-9E9E-DCDF23EDA2C9}" presName="parentLin" presStyleCnt="0"/>
      <dgm:spPr/>
    </dgm:pt>
    <dgm:pt modelId="{9F89B14B-B09E-4A8D-9182-C69AE7E96A19}" type="pres">
      <dgm:prSet presAssocID="{8E6C452A-A014-4686-9E9E-DCDF23EDA2C9}" presName="parentLeftMargin" presStyleLbl="node1" presStyleIdx="0" presStyleCnt="12"/>
      <dgm:spPr/>
    </dgm:pt>
    <dgm:pt modelId="{2A7CDE29-969C-4A62-97CD-5EDCA3F9FFB6}" type="pres">
      <dgm:prSet presAssocID="{8E6C452A-A014-4686-9E9E-DCDF23EDA2C9}" presName="parentText" presStyleLbl="node1" presStyleIdx="1" presStyleCnt="12" custScaleX="138270" custScaleY="236641">
        <dgm:presLayoutVars>
          <dgm:chMax val="0"/>
          <dgm:bulletEnabled val="1"/>
        </dgm:presLayoutVars>
      </dgm:prSet>
      <dgm:spPr/>
    </dgm:pt>
    <dgm:pt modelId="{1378B9F9-77E3-4C59-9131-8696F308B189}" type="pres">
      <dgm:prSet presAssocID="{8E6C452A-A014-4686-9E9E-DCDF23EDA2C9}" presName="negativeSpace" presStyleCnt="0"/>
      <dgm:spPr/>
    </dgm:pt>
    <dgm:pt modelId="{962A757A-DB17-4F9D-A1CA-A68FAF68F732}" type="pres">
      <dgm:prSet presAssocID="{8E6C452A-A014-4686-9E9E-DCDF23EDA2C9}" presName="childText" presStyleLbl="conFgAcc1" presStyleIdx="1" presStyleCnt="12">
        <dgm:presLayoutVars>
          <dgm:bulletEnabled val="1"/>
        </dgm:presLayoutVars>
      </dgm:prSet>
      <dgm:spPr/>
    </dgm:pt>
    <dgm:pt modelId="{E5B351E4-D7FF-45F0-B00C-6923C0FC857F}" type="pres">
      <dgm:prSet presAssocID="{D86596C7-FC4E-4FB9-86A9-78AB1B2DD171}" presName="spaceBetweenRectangles" presStyleCnt="0"/>
      <dgm:spPr/>
    </dgm:pt>
    <dgm:pt modelId="{5349E6F3-800F-4BF9-9739-566E563F1EA3}" type="pres">
      <dgm:prSet presAssocID="{5E453F9B-58AB-4B73-AAE2-0EB927251DB3}" presName="parentLin" presStyleCnt="0"/>
      <dgm:spPr/>
    </dgm:pt>
    <dgm:pt modelId="{C4109AF2-BA56-4992-877F-827D96F0B4B6}" type="pres">
      <dgm:prSet presAssocID="{5E453F9B-58AB-4B73-AAE2-0EB927251DB3}" presName="parentLeftMargin" presStyleLbl="node1" presStyleIdx="1" presStyleCnt="12"/>
      <dgm:spPr/>
    </dgm:pt>
    <dgm:pt modelId="{6790F96D-6103-42D9-897A-488A4345EA73}" type="pres">
      <dgm:prSet presAssocID="{5E453F9B-58AB-4B73-AAE2-0EB927251DB3}" presName="parentText" presStyleLbl="node1" presStyleIdx="2" presStyleCnt="12" custScaleX="138270" custScaleY="236641">
        <dgm:presLayoutVars>
          <dgm:chMax val="0"/>
          <dgm:bulletEnabled val="1"/>
        </dgm:presLayoutVars>
      </dgm:prSet>
      <dgm:spPr/>
    </dgm:pt>
    <dgm:pt modelId="{20A27C8A-1C51-461A-8BD0-87E69F22FF9E}" type="pres">
      <dgm:prSet presAssocID="{5E453F9B-58AB-4B73-AAE2-0EB927251DB3}" presName="negativeSpace" presStyleCnt="0"/>
      <dgm:spPr/>
    </dgm:pt>
    <dgm:pt modelId="{1ED915B7-9256-4596-8AA2-76913137C28B}" type="pres">
      <dgm:prSet presAssocID="{5E453F9B-58AB-4B73-AAE2-0EB927251DB3}" presName="childText" presStyleLbl="conFgAcc1" presStyleIdx="2" presStyleCnt="12">
        <dgm:presLayoutVars>
          <dgm:bulletEnabled val="1"/>
        </dgm:presLayoutVars>
      </dgm:prSet>
      <dgm:spPr/>
    </dgm:pt>
    <dgm:pt modelId="{E22D8C36-E2C6-4DD1-8E94-63D317E8E364}" type="pres">
      <dgm:prSet presAssocID="{4C5B96A3-1EC5-4FA7-B289-CF7212B29F7C}" presName="spaceBetweenRectangles" presStyleCnt="0"/>
      <dgm:spPr/>
    </dgm:pt>
    <dgm:pt modelId="{C585DB53-AC39-4911-8DE2-4DF8C7180C2A}" type="pres">
      <dgm:prSet presAssocID="{0EF9A785-0C3D-427B-B412-2BE614F390FB}" presName="parentLin" presStyleCnt="0"/>
      <dgm:spPr/>
    </dgm:pt>
    <dgm:pt modelId="{8BC088A8-D7BA-4057-A15C-2A4153E0AEEE}" type="pres">
      <dgm:prSet presAssocID="{0EF9A785-0C3D-427B-B412-2BE614F390FB}" presName="parentLeftMargin" presStyleLbl="node1" presStyleIdx="2" presStyleCnt="12"/>
      <dgm:spPr/>
    </dgm:pt>
    <dgm:pt modelId="{044768D4-1033-4E97-8175-8452FE95D3E9}" type="pres">
      <dgm:prSet presAssocID="{0EF9A785-0C3D-427B-B412-2BE614F390FB}" presName="parentText" presStyleLbl="node1" presStyleIdx="3" presStyleCnt="12" custScaleX="138270" custScaleY="236641">
        <dgm:presLayoutVars>
          <dgm:chMax val="0"/>
          <dgm:bulletEnabled val="1"/>
        </dgm:presLayoutVars>
      </dgm:prSet>
      <dgm:spPr/>
    </dgm:pt>
    <dgm:pt modelId="{F8C0ED72-A4C9-4AC6-8125-56EA3FF87A30}" type="pres">
      <dgm:prSet presAssocID="{0EF9A785-0C3D-427B-B412-2BE614F390FB}" presName="negativeSpace" presStyleCnt="0"/>
      <dgm:spPr/>
    </dgm:pt>
    <dgm:pt modelId="{0CAA87E4-F575-4A13-A004-EF5A27CF33E6}" type="pres">
      <dgm:prSet presAssocID="{0EF9A785-0C3D-427B-B412-2BE614F390FB}" presName="childText" presStyleLbl="conFgAcc1" presStyleIdx="3" presStyleCnt="12">
        <dgm:presLayoutVars>
          <dgm:bulletEnabled val="1"/>
        </dgm:presLayoutVars>
      </dgm:prSet>
      <dgm:spPr/>
    </dgm:pt>
    <dgm:pt modelId="{D353352D-FB1A-4E0D-9D9C-17008A339A80}" type="pres">
      <dgm:prSet presAssocID="{6E26B6BF-ECD0-40D9-861D-941381D8391C}" presName="spaceBetweenRectangles" presStyleCnt="0"/>
      <dgm:spPr/>
    </dgm:pt>
    <dgm:pt modelId="{B1662901-5DE1-44F0-B127-0992529574FD}" type="pres">
      <dgm:prSet presAssocID="{5276C1E9-7D25-45C5-93B2-94CBA7D91DBD}" presName="parentLin" presStyleCnt="0"/>
      <dgm:spPr/>
    </dgm:pt>
    <dgm:pt modelId="{70EF38E1-5920-48C4-8780-3DDE96F5F609}" type="pres">
      <dgm:prSet presAssocID="{5276C1E9-7D25-45C5-93B2-94CBA7D91DBD}" presName="parentLeftMargin" presStyleLbl="node1" presStyleIdx="3" presStyleCnt="12"/>
      <dgm:spPr/>
    </dgm:pt>
    <dgm:pt modelId="{10ED53CD-8447-483C-B733-9B34155A0DF5}" type="pres">
      <dgm:prSet presAssocID="{5276C1E9-7D25-45C5-93B2-94CBA7D91DBD}" presName="parentText" presStyleLbl="node1" presStyleIdx="4" presStyleCnt="12" custScaleX="138270" custScaleY="236641">
        <dgm:presLayoutVars>
          <dgm:chMax val="0"/>
          <dgm:bulletEnabled val="1"/>
        </dgm:presLayoutVars>
      </dgm:prSet>
      <dgm:spPr/>
    </dgm:pt>
    <dgm:pt modelId="{FDBE1E82-3446-4CAB-8974-2305F89B9C92}" type="pres">
      <dgm:prSet presAssocID="{5276C1E9-7D25-45C5-93B2-94CBA7D91DBD}" presName="negativeSpace" presStyleCnt="0"/>
      <dgm:spPr/>
    </dgm:pt>
    <dgm:pt modelId="{FE196AB2-05CA-492E-ABC6-C652208CD1C0}" type="pres">
      <dgm:prSet presAssocID="{5276C1E9-7D25-45C5-93B2-94CBA7D91DBD}" presName="childText" presStyleLbl="conFgAcc1" presStyleIdx="4" presStyleCnt="12">
        <dgm:presLayoutVars>
          <dgm:bulletEnabled val="1"/>
        </dgm:presLayoutVars>
      </dgm:prSet>
      <dgm:spPr/>
    </dgm:pt>
    <dgm:pt modelId="{696346EC-1591-4F5D-9099-346460C23875}" type="pres">
      <dgm:prSet presAssocID="{03E1FF69-B6C2-40F4-85E8-6B117E614388}" presName="spaceBetweenRectangles" presStyleCnt="0"/>
      <dgm:spPr/>
    </dgm:pt>
    <dgm:pt modelId="{494147F9-3ADA-4FBE-8046-8B22528FF84B}" type="pres">
      <dgm:prSet presAssocID="{07A75AE8-3F1C-48F8-B6D4-B299511A8A61}" presName="parentLin" presStyleCnt="0"/>
      <dgm:spPr/>
    </dgm:pt>
    <dgm:pt modelId="{CF14B279-D263-4542-83DC-9F98964FC1DC}" type="pres">
      <dgm:prSet presAssocID="{07A75AE8-3F1C-48F8-B6D4-B299511A8A61}" presName="parentLeftMargin" presStyleLbl="node1" presStyleIdx="4" presStyleCnt="12"/>
      <dgm:spPr/>
    </dgm:pt>
    <dgm:pt modelId="{516AAA9A-73E9-48C7-BC74-A4BD898BE828}" type="pres">
      <dgm:prSet presAssocID="{07A75AE8-3F1C-48F8-B6D4-B299511A8A61}" presName="parentText" presStyleLbl="node1" presStyleIdx="5" presStyleCnt="12" custScaleX="138270" custScaleY="236641">
        <dgm:presLayoutVars>
          <dgm:chMax val="0"/>
          <dgm:bulletEnabled val="1"/>
        </dgm:presLayoutVars>
      </dgm:prSet>
      <dgm:spPr/>
    </dgm:pt>
    <dgm:pt modelId="{9981071C-2737-46F2-BE5A-A17F103D654A}" type="pres">
      <dgm:prSet presAssocID="{07A75AE8-3F1C-48F8-B6D4-B299511A8A61}" presName="negativeSpace" presStyleCnt="0"/>
      <dgm:spPr/>
    </dgm:pt>
    <dgm:pt modelId="{F618299E-A946-4570-9CFF-42532D56CF87}" type="pres">
      <dgm:prSet presAssocID="{07A75AE8-3F1C-48F8-B6D4-B299511A8A61}" presName="childText" presStyleLbl="conFgAcc1" presStyleIdx="5" presStyleCnt="12">
        <dgm:presLayoutVars>
          <dgm:bulletEnabled val="1"/>
        </dgm:presLayoutVars>
      </dgm:prSet>
      <dgm:spPr/>
    </dgm:pt>
    <dgm:pt modelId="{A8305CF7-CB78-49F7-9E48-947E73B6EA1F}" type="pres">
      <dgm:prSet presAssocID="{56AD6309-899D-4EBC-AB22-FC9F2D404BA4}" presName="spaceBetweenRectangles" presStyleCnt="0"/>
      <dgm:spPr/>
    </dgm:pt>
    <dgm:pt modelId="{3EBFC2C9-348D-4685-AD69-CA652C211BED}" type="pres">
      <dgm:prSet presAssocID="{BFE085FF-3FFE-4877-88DE-760F57B3F966}" presName="parentLin" presStyleCnt="0"/>
      <dgm:spPr/>
    </dgm:pt>
    <dgm:pt modelId="{16ED6F31-A0FE-408D-B8F2-6F7DE109C395}" type="pres">
      <dgm:prSet presAssocID="{BFE085FF-3FFE-4877-88DE-760F57B3F966}" presName="parentLeftMargin" presStyleLbl="node1" presStyleIdx="5" presStyleCnt="12"/>
      <dgm:spPr/>
    </dgm:pt>
    <dgm:pt modelId="{4E5DCA15-3EE5-4657-83F4-9C836A85BD76}" type="pres">
      <dgm:prSet presAssocID="{BFE085FF-3FFE-4877-88DE-760F57B3F966}" presName="parentText" presStyleLbl="node1" presStyleIdx="6" presStyleCnt="12" custScaleX="138270" custScaleY="236641">
        <dgm:presLayoutVars>
          <dgm:chMax val="0"/>
          <dgm:bulletEnabled val="1"/>
        </dgm:presLayoutVars>
      </dgm:prSet>
      <dgm:spPr/>
    </dgm:pt>
    <dgm:pt modelId="{E21C254B-4ECC-4E90-BB4A-3ACEFDE7E62D}" type="pres">
      <dgm:prSet presAssocID="{BFE085FF-3FFE-4877-88DE-760F57B3F966}" presName="negativeSpace" presStyleCnt="0"/>
      <dgm:spPr/>
    </dgm:pt>
    <dgm:pt modelId="{54C1493B-73B5-41BD-A6C9-B2A9BB58E529}" type="pres">
      <dgm:prSet presAssocID="{BFE085FF-3FFE-4877-88DE-760F57B3F966}" presName="childText" presStyleLbl="conFgAcc1" presStyleIdx="6" presStyleCnt="12">
        <dgm:presLayoutVars>
          <dgm:bulletEnabled val="1"/>
        </dgm:presLayoutVars>
      </dgm:prSet>
      <dgm:spPr/>
    </dgm:pt>
    <dgm:pt modelId="{4CD6760D-7240-403C-A625-C1E7170277C6}" type="pres">
      <dgm:prSet presAssocID="{46E95B5E-713B-4C6D-9090-1A21431CED43}" presName="spaceBetweenRectangles" presStyleCnt="0"/>
      <dgm:spPr/>
    </dgm:pt>
    <dgm:pt modelId="{9EC26CC8-6102-4A6F-B71C-A365EA539E48}" type="pres">
      <dgm:prSet presAssocID="{4E7E749D-F391-470A-9243-BB0E40F2553D}" presName="parentLin" presStyleCnt="0"/>
      <dgm:spPr/>
    </dgm:pt>
    <dgm:pt modelId="{F624D02F-F005-4C3A-8922-798B926786C2}" type="pres">
      <dgm:prSet presAssocID="{4E7E749D-F391-470A-9243-BB0E40F2553D}" presName="parentLeftMargin" presStyleLbl="node1" presStyleIdx="6" presStyleCnt="12"/>
      <dgm:spPr/>
    </dgm:pt>
    <dgm:pt modelId="{6D46AFAE-F845-44DF-8616-41DAE41D93F0}" type="pres">
      <dgm:prSet presAssocID="{4E7E749D-F391-470A-9243-BB0E40F2553D}" presName="parentText" presStyleLbl="node1" presStyleIdx="7" presStyleCnt="12" custScaleX="138270" custScaleY="236641">
        <dgm:presLayoutVars>
          <dgm:chMax val="0"/>
          <dgm:bulletEnabled val="1"/>
        </dgm:presLayoutVars>
      </dgm:prSet>
      <dgm:spPr/>
    </dgm:pt>
    <dgm:pt modelId="{42F889B6-F7E5-4FB4-9809-CF9E590D19ED}" type="pres">
      <dgm:prSet presAssocID="{4E7E749D-F391-470A-9243-BB0E40F2553D}" presName="negativeSpace" presStyleCnt="0"/>
      <dgm:spPr/>
    </dgm:pt>
    <dgm:pt modelId="{9B3543D1-08F8-42FB-80A2-9D64CA5B407B}" type="pres">
      <dgm:prSet presAssocID="{4E7E749D-F391-470A-9243-BB0E40F2553D}" presName="childText" presStyleLbl="conFgAcc1" presStyleIdx="7" presStyleCnt="12">
        <dgm:presLayoutVars>
          <dgm:bulletEnabled val="1"/>
        </dgm:presLayoutVars>
      </dgm:prSet>
      <dgm:spPr/>
    </dgm:pt>
    <dgm:pt modelId="{B7369ABE-0C7F-474B-AEBF-A514B26CC2D3}" type="pres">
      <dgm:prSet presAssocID="{E6CD5AC6-FCFD-4EAC-90BF-4B5E2E402F3A}" presName="spaceBetweenRectangles" presStyleCnt="0"/>
      <dgm:spPr/>
    </dgm:pt>
    <dgm:pt modelId="{4D9E4E3B-1BDF-4229-B01E-ABC9D3D4F292}" type="pres">
      <dgm:prSet presAssocID="{82E34561-9574-48B9-9AF8-57C619451FF8}" presName="parentLin" presStyleCnt="0"/>
      <dgm:spPr/>
    </dgm:pt>
    <dgm:pt modelId="{75AF3D58-9B99-401D-A90F-545334AFA6B0}" type="pres">
      <dgm:prSet presAssocID="{82E34561-9574-48B9-9AF8-57C619451FF8}" presName="parentLeftMargin" presStyleLbl="node1" presStyleIdx="7" presStyleCnt="12"/>
      <dgm:spPr/>
    </dgm:pt>
    <dgm:pt modelId="{3F0D1B68-8D30-4DDC-AFD9-2A608F29417C}" type="pres">
      <dgm:prSet presAssocID="{82E34561-9574-48B9-9AF8-57C619451FF8}" presName="parentText" presStyleLbl="node1" presStyleIdx="8" presStyleCnt="12" custScaleX="138270" custScaleY="236641">
        <dgm:presLayoutVars>
          <dgm:chMax val="0"/>
          <dgm:bulletEnabled val="1"/>
        </dgm:presLayoutVars>
      </dgm:prSet>
      <dgm:spPr/>
    </dgm:pt>
    <dgm:pt modelId="{F575A5C5-5148-4CC6-A7ED-2284C0E9881E}" type="pres">
      <dgm:prSet presAssocID="{82E34561-9574-48B9-9AF8-57C619451FF8}" presName="negativeSpace" presStyleCnt="0"/>
      <dgm:spPr/>
    </dgm:pt>
    <dgm:pt modelId="{91C5CCC9-BAF6-4951-AD88-AE4B3DB88D6C}" type="pres">
      <dgm:prSet presAssocID="{82E34561-9574-48B9-9AF8-57C619451FF8}" presName="childText" presStyleLbl="conFgAcc1" presStyleIdx="8" presStyleCnt="12">
        <dgm:presLayoutVars>
          <dgm:bulletEnabled val="1"/>
        </dgm:presLayoutVars>
      </dgm:prSet>
      <dgm:spPr/>
    </dgm:pt>
    <dgm:pt modelId="{C5947AF3-E425-4EE2-B91A-C1A04CA50BD0}" type="pres">
      <dgm:prSet presAssocID="{C53C3126-F8CA-41B2-A053-9C55C265B1D5}" presName="spaceBetweenRectangles" presStyleCnt="0"/>
      <dgm:spPr/>
    </dgm:pt>
    <dgm:pt modelId="{C0881A90-0B0D-4464-A330-997E5B5D7E79}" type="pres">
      <dgm:prSet presAssocID="{F1817227-57AF-4CBD-AD1B-AC6CA4A10888}" presName="parentLin" presStyleCnt="0"/>
      <dgm:spPr/>
    </dgm:pt>
    <dgm:pt modelId="{9A56D451-CE2D-4DA4-9457-CAEA68D47BA7}" type="pres">
      <dgm:prSet presAssocID="{F1817227-57AF-4CBD-AD1B-AC6CA4A10888}" presName="parentLeftMargin" presStyleLbl="node1" presStyleIdx="8" presStyleCnt="12"/>
      <dgm:spPr/>
    </dgm:pt>
    <dgm:pt modelId="{B723F2D3-44B8-4E0C-9973-1F9313C1A751}" type="pres">
      <dgm:prSet presAssocID="{F1817227-57AF-4CBD-AD1B-AC6CA4A10888}" presName="parentText" presStyleLbl="node1" presStyleIdx="9" presStyleCnt="12" custScaleX="138270" custScaleY="236641">
        <dgm:presLayoutVars>
          <dgm:chMax val="0"/>
          <dgm:bulletEnabled val="1"/>
        </dgm:presLayoutVars>
      </dgm:prSet>
      <dgm:spPr/>
    </dgm:pt>
    <dgm:pt modelId="{FEADFECF-B6D6-4B48-A08B-4FDCBF9ED71F}" type="pres">
      <dgm:prSet presAssocID="{F1817227-57AF-4CBD-AD1B-AC6CA4A10888}" presName="negativeSpace" presStyleCnt="0"/>
      <dgm:spPr/>
    </dgm:pt>
    <dgm:pt modelId="{1C16D753-4C88-4E6A-A178-881295D13DC2}" type="pres">
      <dgm:prSet presAssocID="{F1817227-57AF-4CBD-AD1B-AC6CA4A10888}" presName="childText" presStyleLbl="conFgAcc1" presStyleIdx="9" presStyleCnt="12">
        <dgm:presLayoutVars>
          <dgm:bulletEnabled val="1"/>
        </dgm:presLayoutVars>
      </dgm:prSet>
      <dgm:spPr/>
    </dgm:pt>
    <dgm:pt modelId="{AE377E73-E80D-4E4B-ABA7-B8CE23B03E11}" type="pres">
      <dgm:prSet presAssocID="{660AFCE5-5B3C-4AB4-B582-BECAD96E8DCA}" presName="spaceBetweenRectangles" presStyleCnt="0"/>
      <dgm:spPr/>
    </dgm:pt>
    <dgm:pt modelId="{19DEDFB7-09AA-4CBC-B641-404D7C4401A5}" type="pres">
      <dgm:prSet presAssocID="{536E41E2-FD0C-43A6-875C-9026C2CFF03A}" presName="parentLin" presStyleCnt="0"/>
      <dgm:spPr/>
    </dgm:pt>
    <dgm:pt modelId="{03212F9F-830A-47EB-8631-95320950D7BB}" type="pres">
      <dgm:prSet presAssocID="{536E41E2-FD0C-43A6-875C-9026C2CFF03A}" presName="parentLeftMargin" presStyleLbl="node1" presStyleIdx="9" presStyleCnt="12"/>
      <dgm:spPr/>
    </dgm:pt>
    <dgm:pt modelId="{24D4F212-5F81-440F-BD32-D8C099AA91E8}" type="pres">
      <dgm:prSet presAssocID="{536E41E2-FD0C-43A6-875C-9026C2CFF03A}" presName="parentText" presStyleLbl="node1" presStyleIdx="10" presStyleCnt="12" custScaleX="138270" custScaleY="236641">
        <dgm:presLayoutVars>
          <dgm:chMax val="0"/>
          <dgm:bulletEnabled val="1"/>
        </dgm:presLayoutVars>
      </dgm:prSet>
      <dgm:spPr/>
    </dgm:pt>
    <dgm:pt modelId="{748676D2-1F89-4921-8F40-25532595AA14}" type="pres">
      <dgm:prSet presAssocID="{536E41E2-FD0C-43A6-875C-9026C2CFF03A}" presName="negativeSpace" presStyleCnt="0"/>
      <dgm:spPr/>
    </dgm:pt>
    <dgm:pt modelId="{7030EEAD-6503-4C29-BBD7-FD2D68E8A605}" type="pres">
      <dgm:prSet presAssocID="{536E41E2-FD0C-43A6-875C-9026C2CFF03A}" presName="childText" presStyleLbl="conFgAcc1" presStyleIdx="10" presStyleCnt="12">
        <dgm:presLayoutVars>
          <dgm:bulletEnabled val="1"/>
        </dgm:presLayoutVars>
      </dgm:prSet>
      <dgm:spPr/>
    </dgm:pt>
    <dgm:pt modelId="{9A775936-6089-42CB-ACB7-7D5CAC94A320}" type="pres">
      <dgm:prSet presAssocID="{55A7E079-0357-4513-98EF-3744896C51F1}" presName="spaceBetweenRectangles" presStyleCnt="0"/>
      <dgm:spPr/>
    </dgm:pt>
    <dgm:pt modelId="{AC819451-6AC0-41F1-8C71-CFEB6175B9D5}" type="pres">
      <dgm:prSet presAssocID="{D878B12C-41EB-4E5A-9906-DFB118112A4E}" presName="parentLin" presStyleCnt="0"/>
      <dgm:spPr/>
    </dgm:pt>
    <dgm:pt modelId="{04CFFC81-C3E1-48BA-8A58-7A8B06CD4364}" type="pres">
      <dgm:prSet presAssocID="{D878B12C-41EB-4E5A-9906-DFB118112A4E}" presName="parentLeftMargin" presStyleLbl="node1" presStyleIdx="10" presStyleCnt="12"/>
      <dgm:spPr/>
    </dgm:pt>
    <dgm:pt modelId="{97F772D2-D982-467E-B9E9-CBC258EB3502}" type="pres">
      <dgm:prSet presAssocID="{D878B12C-41EB-4E5A-9906-DFB118112A4E}" presName="parentText" presStyleLbl="node1" presStyleIdx="11" presStyleCnt="12" custScaleX="138270" custScaleY="236641">
        <dgm:presLayoutVars>
          <dgm:chMax val="0"/>
          <dgm:bulletEnabled val="1"/>
        </dgm:presLayoutVars>
      </dgm:prSet>
      <dgm:spPr/>
    </dgm:pt>
    <dgm:pt modelId="{9B9691D0-EDA4-49DD-9F25-EB943D5D1604}" type="pres">
      <dgm:prSet presAssocID="{D878B12C-41EB-4E5A-9906-DFB118112A4E}" presName="negativeSpace" presStyleCnt="0"/>
      <dgm:spPr/>
    </dgm:pt>
    <dgm:pt modelId="{8F465695-8457-4446-B11B-80153B886A94}" type="pres">
      <dgm:prSet presAssocID="{D878B12C-41EB-4E5A-9906-DFB118112A4E}" presName="childText" presStyleLbl="conFgAcc1" presStyleIdx="11" presStyleCnt="12">
        <dgm:presLayoutVars>
          <dgm:bulletEnabled val="1"/>
        </dgm:presLayoutVars>
      </dgm:prSet>
      <dgm:spPr/>
    </dgm:pt>
  </dgm:ptLst>
  <dgm:cxnLst>
    <dgm:cxn modelId="{91B198F4-63EC-4FB6-BE8C-FC6327D51F92}" type="presOf" srcId="{8E6C452A-A014-4686-9E9E-DCDF23EDA2C9}" destId="{9F89B14B-B09E-4A8D-9182-C69AE7E96A19}" srcOrd="0" destOrd="0" presId="urn:microsoft.com/office/officeart/2005/8/layout/list1"/>
    <dgm:cxn modelId="{5E20FD8F-90EA-4A9D-B476-DD8EE7BDA174}" type="presOf" srcId="{BFE085FF-3FFE-4877-88DE-760F57B3F966}" destId="{16ED6F31-A0FE-408D-B8F2-6F7DE109C395}" srcOrd="0" destOrd="0" presId="urn:microsoft.com/office/officeart/2005/8/layout/list1"/>
    <dgm:cxn modelId="{61E0C366-5C56-4AC1-9BCB-F1F74862A212}" type="presOf" srcId="{5E453F9B-58AB-4B73-AAE2-0EB927251DB3}" destId="{C4109AF2-BA56-4992-877F-827D96F0B4B6}" srcOrd="0" destOrd="0" presId="urn:microsoft.com/office/officeart/2005/8/layout/list1"/>
    <dgm:cxn modelId="{B5F08C70-DAC4-4C06-BE1E-C4843B4AF72B}" srcId="{DF49CB76-2CC9-4D7C-B51F-1DDADC46922E}" destId="{D878B12C-41EB-4E5A-9906-DFB118112A4E}" srcOrd="11" destOrd="0" parTransId="{DF464698-C694-4425-BDE8-DC7C52641C8A}" sibTransId="{F8B0DDA4-F04E-40FF-BC30-68289E06515D}"/>
    <dgm:cxn modelId="{F5A5B4CC-BEE5-41E2-9B47-CEF9394446C9}" type="presOf" srcId="{BFE085FF-3FFE-4877-88DE-760F57B3F966}" destId="{4E5DCA15-3EE5-4657-83F4-9C836A85BD76}" srcOrd="1" destOrd="0" presId="urn:microsoft.com/office/officeart/2005/8/layout/list1"/>
    <dgm:cxn modelId="{D717A41E-5426-4012-BBA8-2B402DD8F891}" srcId="{DF49CB76-2CC9-4D7C-B51F-1DDADC46922E}" destId="{07A75AE8-3F1C-48F8-B6D4-B299511A8A61}" srcOrd="5" destOrd="0" parTransId="{D935E15D-3049-4949-B137-C33033A13B66}" sibTransId="{56AD6309-899D-4EBC-AB22-FC9F2D404BA4}"/>
    <dgm:cxn modelId="{E0E8A787-E6CA-4772-9461-C323EF3F14F3}" type="presOf" srcId="{D878B12C-41EB-4E5A-9906-DFB118112A4E}" destId="{97F772D2-D982-467E-B9E9-CBC258EB3502}" srcOrd="1" destOrd="0" presId="urn:microsoft.com/office/officeart/2005/8/layout/list1"/>
    <dgm:cxn modelId="{01827215-6DE9-4622-A63E-8D8F8AA47E4C}" srcId="{DF49CB76-2CC9-4D7C-B51F-1DDADC46922E}" destId="{C0A5C9B9-5633-4C30-9C7E-1E250CF2F7EC}" srcOrd="0" destOrd="0" parTransId="{F6F0E48E-7632-443D-89E6-8CF77E8621A7}" sibTransId="{43B903F0-CC4D-4C6F-9B12-956DDC9B1C28}"/>
    <dgm:cxn modelId="{66C25997-2734-403C-9B44-85CB2129C30C}" type="presOf" srcId="{07A75AE8-3F1C-48F8-B6D4-B299511A8A61}" destId="{516AAA9A-73E9-48C7-BC74-A4BD898BE828}" srcOrd="1" destOrd="0" presId="urn:microsoft.com/office/officeart/2005/8/layout/list1"/>
    <dgm:cxn modelId="{918F198C-7E97-434A-93A7-84D85FADD739}" type="presOf" srcId="{C0A5C9B9-5633-4C30-9C7E-1E250CF2F7EC}" destId="{B6AD4976-5907-4095-A913-244A757D7880}" srcOrd="1" destOrd="0" presId="urn:microsoft.com/office/officeart/2005/8/layout/list1"/>
    <dgm:cxn modelId="{47CFAB46-D24D-4C59-A90F-08C5E765B6B3}" type="presOf" srcId="{536E41E2-FD0C-43A6-875C-9026C2CFF03A}" destId="{24D4F212-5F81-440F-BD32-D8C099AA91E8}" srcOrd="1" destOrd="0" presId="urn:microsoft.com/office/officeart/2005/8/layout/list1"/>
    <dgm:cxn modelId="{99F90EC8-7CD2-467B-A278-8627DF23C9AF}" srcId="{DF49CB76-2CC9-4D7C-B51F-1DDADC46922E}" destId="{BFE085FF-3FFE-4877-88DE-760F57B3F966}" srcOrd="6" destOrd="0" parTransId="{C1EADB88-0240-43D2-B5E0-28D6D1E68FF9}" sibTransId="{46E95B5E-713B-4C6D-9090-1A21431CED43}"/>
    <dgm:cxn modelId="{E9E377CA-A5C7-44A7-83AF-30BBA7258C95}" srcId="{DF49CB76-2CC9-4D7C-B51F-1DDADC46922E}" destId="{82E34561-9574-48B9-9AF8-57C619451FF8}" srcOrd="8" destOrd="0" parTransId="{ECD5B12D-BAF5-4789-902A-6F282F3D3E7E}" sibTransId="{C53C3126-F8CA-41B2-A053-9C55C265B1D5}"/>
    <dgm:cxn modelId="{6306B483-8E75-4EBD-A833-2B4AC00B73FF}" type="presOf" srcId="{8E6C452A-A014-4686-9E9E-DCDF23EDA2C9}" destId="{2A7CDE29-969C-4A62-97CD-5EDCA3F9FFB6}" srcOrd="1" destOrd="0" presId="urn:microsoft.com/office/officeart/2005/8/layout/list1"/>
    <dgm:cxn modelId="{34E3A22C-1BDD-48EE-AC0C-EFBBF3B27ACF}" srcId="{DF49CB76-2CC9-4D7C-B51F-1DDADC46922E}" destId="{0EF9A785-0C3D-427B-B412-2BE614F390FB}" srcOrd="3" destOrd="0" parTransId="{EE93D3D8-9D8E-4EAD-9F94-F0BBDEB65774}" sibTransId="{6E26B6BF-ECD0-40D9-861D-941381D8391C}"/>
    <dgm:cxn modelId="{B57C6AAB-D675-4755-B3A8-5E889B8AEF5F}" type="presOf" srcId="{F1817227-57AF-4CBD-AD1B-AC6CA4A10888}" destId="{B723F2D3-44B8-4E0C-9973-1F9313C1A751}" srcOrd="1" destOrd="0" presId="urn:microsoft.com/office/officeart/2005/8/layout/list1"/>
    <dgm:cxn modelId="{11CA8071-B4B1-4F2D-B200-A2A0BBE59376}" type="presOf" srcId="{5276C1E9-7D25-45C5-93B2-94CBA7D91DBD}" destId="{10ED53CD-8447-483C-B733-9B34155A0DF5}" srcOrd="1" destOrd="0" presId="urn:microsoft.com/office/officeart/2005/8/layout/list1"/>
    <dgm:cxn modelId="{2A381FBC-86B9-4988-A07B-6395E31419D1}" type="presOf" srcId="{D878B12C-41EB-4E5A-9906-DFB118112A4E}" destId="{04CFFC81-C3E1-48BA-8A58-7A8B06CD4364}" srcOrd="0" destOrd="0" presId="urn:microsoft.com/office/officeart/2005/8/layout/list1"/>
    <dgm:cxn modelId="{47D31003-3C15-4C65-8B0D-FD559A2E4E81}" type="presOf" srcId="{4E7E749D-F391-470A-9243-BB0E40F2553D}" destId="{F624D02F-F005-4C3A-8922-798B926786C2}" srcOrd="0" destOrd="0" presId="urn:microsoft.com/office/officeart/2005/8/layout/list1"/>
    <dgm:cxn modelId="{93A95440-CF49-4277-8B84-97D928663530}" type="presOf" srcId="{DF49CB76-2CC9-4D7C-B51F-1DDADC46922E}" destId="{8778AA66-3394-46BC-B6B9-0625EFA5A06C}" srcOrd="0" destOrd="0" presId="urn:microsoft.com/office/officeart/2005/8/layout/list1"/>
    <dgm:cxn modelId="{D9D1BD98-0C47-40BC-B47C-E5A1620EC7E2}" srcId="{DF49CB76-2CC9-4D7C-B51F-1DDADC46922E}" destId="{F1817227-57AF-4CBD-AD1B-AC6CA4A10888}" srcOrd="9" destOrd="0" parTransId="{7CFB501C-C98C-44C0-B918-7242E0D447FE}" sibTransId="{660AFCE5-5B3C-4AB4-B582-BECAD96E8DCA}"/>
    <dgm:cxn modelId="{6AB4D0E5-14D5-432F-8AB1-2D557DF41BB0}" type="presOf" srcId="{82E34561-9574-48B9-9AF8-57C619451FF8}" destId="{75AF3D58-9B99-401D-A90F-545334AFA6B0}" srcOrd="0" destOrd="0" presId="urn:microsoft.com/office/officeart/2005/8/layout/list1"/>
    <dgm:cxn modelId="{4625E89B-6300-4600-92C0-3C127726ECED}" type="presOf" srcId="{536E41E2-FD0C-43A6-875C-9026C2CFF03A}" destId="{03212F9F-830A-47EB-8631-95320950D7BB}" srcOrd="0" destOrd="0" presId="urn:microsoft.com/office/officeart/2005/8/layout/list1"/>
    <dgm:cxn modelId="{5B9D6A0D-BA6C-441C-AE5D-59716BAAD87B}" type="presOf" srcId="{0EF9A785-0C3D-427B-B412-2BE614F390FB}" destId="{044768D4-1033-4E97-8175-8452FE95D3E9}" srcOrd="1" destOrd="0" presId="urn:microsoft.com/office/officeart/2005/8/layout/list1"/>
    <dgm:cxn modelId="{56F3AC57-D59C-4DF6-B60B-86D4BA8098B8}" srcId="{DF49CB76-2CC9-4D7C-B51F-1DDADC46922E}" destId="{5276C1E9-7D25-45C5-93B2-94CBA7D91DBD}" srcOrd="4" destOrd="0" parTransId="{CF184F18-64F8-445A-9904-2E06ED04245B}" sibTransId="{03E1FF69-B6C2-40F4-85E8-6B117E614388}"/>
    <dgm:cxn modelId="{7990947D-0058-4EE2-9F55-51772AD54A9A}" type="presOf" srcId="{5E453F9B-58AB-4B73-AAE2-0EB927251DB3}" destId="{6790F96D-6103-42D9-897A-488A4345EA73}" srcOrd="1" destOrd="0" presId="urn:microsoft.com/office/officeart/2005/8/layout/list1"/>
    <dgm:cxn modelId="{F55A3236-DD2F-49F0-AEF6-FB1C28C7DF05}" type="presOf" srcId="{4E7E749D-F391-470A-9243-BB0E40F2553D}" destId="{6D46AFAE-F845-44DF-8616-41DAE41D93F0}" srcOrd="1" destOrd="0" presId="urn:microsoft.com/office/officeart/2005/8/layout/list1"/>
    <dgm:cxn modelId="{43E70DEA-19B0-490D-86D2-3DD61D2D9130}" srcId="{DF49CB76-2CC9-4D7C-B51F-1DDADC46922E}" destId="{5E453F9B-58AB-4B73-AAE2-0EB927251DB3}" srcOrd="2" destOrd="0" parTransId="{D7290E56-B47E-4212-BEC1-D364E20302BA}" sibTransId="{4C5B96A3-1EC5-4FA7-B289-CF7212B29F7C}"/>
    <dgm:cxn modelId="{C50E8A42-45A7-49B6-AE23-9256E499FD78}" type="presOf" srcId="{F1817227-57AF-4CBD-AD1B-AC6CA4A10888}" destId="{9A56D451-CE2D-4DA4-9457-CAEA68D47BA7}" srcOrd="0" destOrd="0" presId="urn:microsoft.com/office/officeart/2005/8/layout/list1"/>
    <dgm:cxn modelId="{003D376B-BFB7-4572-AD6E-C59DD25E6EAB}" srcId="{DF49CB76-2CC9-4D7C-B51F-1DDADC46922E}" destId="{8E6C452A-A014-4686-9E9E-DCDF23EDA2C9}" srcOrd="1" destOrd="0" parTransId="{FCF1A879-0316-41DF-B345-000D9CFC0B21}" sibTransId="{D86596C7-FC4E-4FB9-86A9-78AB1B2DD171}"/>
    <dgm:cxn modelId="{E1046B56-5D35-4053-BF40-6FE1DF692B36}" srcId="{DF49CB76-2CC9-4D7C-B51F-1DDADC46922E}" destId="{536E41E2-FD0C-43A6-875C-9026C2CFF03A}" srcOrd="10" destOrd="0" parTransId="{CB6E42E8-F1C8-4DA5-9279-54D8445B97BC}" sibTransId="{55A7E079-0357-4513-98EF-3744896C51F1}"/>
    <dgm:cxn modelId="{B06140C3-0BD3-4301-9B7B-DF0E384E0A51}" type="presOf" srcId="{5276C1E9-7D25-45C5-93B2-94CBA7D91DBD}" destId="{70EF38E1-5920-48C4-8780-3DDE96F5F609}" srcOrd="0" destOrd="0" presId="urn:microsoft.com/office/officeart/2005/8/layout/list1"/>
    <dgm:cxn modelId="{196BD0BD-73EB-4D67-8935-2D76AF5F35F5}" type="presOf" srcId="{C0A5C9B9-5633-4C30-9C7E-1E250CF2F7EC}" destId="{C826D35A-2A09-4A2F-952E-1B4C039BF57A}" srcOrd="0" destOrd="0" presId="urn:microsoft.com/office/officeart/2005/8/layout/list1"/>
    <dgm:cxn modelId="{2B6C38F2-D935-435A-81FB-9ED22F4F83D9}" type="presOf" srcId="{82E34561-9574-48B9-9AF8-57C619451FF8}" destId="{3F0D1B68-8D30-4DDC-AFD9-2A608F29417C}" srcOrd="1" destOrd="0" presId="urn:microsoft.com/office/officeart/2005/8/layout/list1"/>
    <dgm:cxn modelId="{B8FD32C6-071E-4E45-8468-033ABC0FF40F}" type="presOf" srcId="{07A75AE8-3F1C-48F8-B6D4-B299511A8A61}" destId="{CF14B279-D263-4542-83DC-9F98964FC1DC}" srcOrd="0" destOrd="0" presId="urn:microsoft.com/office/officeart/2005/8/layout/list1"/>
    <dgm:cxn modelId="{4AE48B73-9618-4A7C-A98B-FDCBBA766F3A}" srcId="{DF49CB76-2CC9-4D7C-B51F-1DDADC46922E}" destId="{4E7E749D-F391-470A-9243-BB0E40F2553D}" srcOrd="7" destOrd="0" parTransId="{60C1FF4B-4696-4F1D-83C9-6FD48019A727}" sibTransId="{E6CD5AC6-FCFD-4EAC-90BF-4B5E2E402F3A}"/>
    <dgm:cxn modelId="{34520AF5-C04A-47CB-8BC3-93F2D9E816B6}" type="presOf" srcId="{0EF9A785-0C3D-427B-B412-2BE614F390FB}" destId="{8BC088A8-D7BA-4057-A15C-2A4153E0AEEE}" srcOrd="0" destOrd="0" presId="urn:microsoft.com/office/officeart/2005/8/layout/list1"/>
    <dgm:cxn modelId="{45B72CC4-BF45-4D10-B838-EE427C57917E}" type="presParOf" srcId="{8778AA66-3394-46BC-B6B9-0625EFA5A06C}" destId="{F298D7E8-A330-46E6-BF99-A88E2386C127}" srcOrd="0" destOrd="0" presId="urn:microsoft.com/office/officeart/2005/8/layout/list1"/>
    <dgm:cxn modelId="{0FDE260D-E759-465A-B592-0A306142B9F9}" type="presParOf" srcId="{F298D7E8-A330-46E6-BF99-A88E2386C127}" destId="{C826D35A-2A09-4A2F-952E-1B4C039BF57A}" srcOrd="0" destOrd="0" presId="urn:microsoft.com/office/officeart/2005/8/layout/list1"/>
    <dgm:cxn modelId="{E20ECC97-308D-491D-A827-D2755923C7B6}" type="presParOf" srcId="{F298D7E8-A330-46E6-BF99-A88E2386C127}" destId="{B6AD4976-5907-4095-A913-244A757D7880}" srcOrd="1" destOrd="0" presId="urn:microsoft.com/office/officeart/2005/8/layout/list1"/>
    <dgm:cxn modelId="{E47DC9B0-B018-41A3-B02A-DE6A136B75CA}" type="presParOf" srcId="{8778AA66-3394-46BC-B6B9-0625EFA5A06C}" destId="{53A7B73A-3B9B-49B7-98DF-95D415CDD581}" srcOrd="1" destOrd="0" presId="urn:microsoft.com/office/officeart/2005/8/layout/list1"/>
    <dgm:cxn modelId="{D793A942-7F02-4B41-BF44-57CF1FBF0E4C}" type="presParOf" srcId="{8778AA66-3394-46BC-B6B9-0625EFA5A06C}" destId="{437E1030-9E6F-4C6A-821B-3C0137DBA3C1}" srcOrd="2" destOrd="0" presId="urn:microsoft.com/office/officeart/2005/8/layout/list1"/>
    <dgm:cxn modelId="{D8BD4872-B86B-4933-B270-652EEA2B2BFF}" type="presParOf" srcId="{8778AA66-3394-46BC-B6B9-0625EFA5A06C}" destId="{6D0EEE87-A063-4441-ABFD-004AA6190D5C}" srcOrd="3" destOrd="0" presId="urn:microsoft.com/office/officeart/2005/8/layout/list1"/>
    <dgm:cxn modelId="{EC8E440B-83DB-4389-AFFD-7FC1A1E44BCF}" type="presParOf" srcId="{8778AA66-3394-46BC-B6B9-0625EFA5A06C}" destId="{E7CA124A-4C1C-4780-A337-DDE0C79A362A}" srcOrd="4" destOrd="0" presId="urn:microsoft.com/office/officeart/2005/8/layout/list1"/>
    <dgm:cxn modelId="{10EE8080-D0D6-4197-A64B-47635FD5F143}" type="presParOf" srcId="{E7CA124A-4C1C-4780-A337-DDE0C79A362A}" destId="{9F89B14B-B09E-4A8D-9182-C69AE7E96A19}" srcOrd="0" destOrd="0" presId="urn:microsoft.com/office/officeart/2005/8/layout/list1"/>
    <dgm:cxn modelId="{2BADDB24-7422-4F8D-A487-B0769E14B1E0}" type="presParOf" srcId="{E7CA124A-4C1C-4780-A337-DDE0C79A362A}" destId="{2A7CDE29-969C-4A62-97CD-5EDCA3F9FFB6}" srcOrd="1" destOrd="0" presId="urn:microsoft.com/office/officeart/2005/8/layout/list1"/>
    <dgm:cxn modelId="{26F41B2C-189F-4167-8FE4-6154BE04A44B}" type="presParOf" srcId="{8778AA66-3394-46BC-B6B9-0625EFA5A06C}" destId="{1378B9F9-77E3-4C59-9131-8696F308B189}" srcOrd="5" destOrd="0" presId="urn:microsoft.com/office/officeart/2005/8/layout/list1"/>
    <dgm:cxn modelId="{E374379D-A5A3-4011-9B81-34F35C4EFB69}" type="presParOf" srcId="{8778AA66-3394-46BC-B6B9-0625EFA5A06C}" destId="{962A757A-DB17-4F9D-A1CA-A68FAF68F732}" srcOrd="6" destOrd="0" presId="urn:microsoft.com/office/officeart/2005/8/layout/list1"/>
    <dgm:cxn modelId="{FF47FB56-E3B9-4C32-91A3-A5B7683A96BC}" type="presParOf" srcId="{8778AA66-3394-46BC-B6B9-0625EFA5A06C}" destId="{E5B351E4-D7FF-45F0-B00C-6923C0FC857F}" srcOrd="7" destOrd="0" presId="urn:microsoft.com/office/officeart/2005/8/layout/list1"/>
    <dgm:cxn modelId="{B7128435-FADA-4717-B8B6-4289C8356D8C}" type="presParOf" srcId="{8778AA66-3394-46BC-B6B9-0625EFA5A06C}" destId="{5349E6F3-800F-4BF9-9739-566E563F1EA3}" srcOrd="8" destOrd="0" presId="urn:microsoft.com/office/officeart/2005/8/layout/list1"/>
    <dgm:cxn modelId="{DEE7A5E0-AE7E-4131-A833-48BEE7501B81}" type="presParOf" srcId="{5349E6F3-800F-4BF9-9739-566E563F1EA3}" destId="{C4109AF2-BA56-4992-877F-827D96F0B4B6}" srcOrd="0" destOrd="0" presId="urn:microsoft.com/office/officeart/2005/8/layout/list1"/>
    <dgm:cxn modelId="{629674C2-2A49-4080-8EF9-44944A3ED0CE}" type="presParOf" srcId="{5349E6F3-800F-4BF9-9739-566E563F1EA3}" destId="{6790F96D-6103-42D9-897A-488A4345EA73}" srcOrd="1" destOrd="0" presId="urn:microsoft.com/office/officeart/2005/8/layout/list1"/>
    <dgm:cxn modelId="{CE560BAE-A6B9-45AA-ABD9-201B0AF85C6B}" type="presParOf" srcId="{8778AA66-3394-46BC-B6B9-0625EFA5A06C}" destId="{20A27C8A-1C51-461A-8BD0-87E69F22FF9E}" srcOrd="9" destOrd="0" presId="urn:microsoft.com/office/officeart/2005/8/layout/list1"/>
    <dgm:cxn modelId="{2A4D2E5C-05DE-4BDD-AA74-7896BF4ECB45}" type="presParOf" srcId="{8778AA66-3394-46BC-B6B9-0625EFA5A06C}" destId="{1ED915B7-9256-4596-8AA2-76913137C28B}" srcOrd="10" destOrd="0" presId="urn:microsoft.com/office/officeart/2005/8/layout/list1"/>
    <dgm:cxn modelId="{5003BB86-2E72-4836-B394-274CD9CEBD8E}" type="presParOf" srcId="{8778AA66-3394-46BC-B6B9-0625EFA5A06C}" destId="{E22D8C36-E2C6-4DD1-8E94-63D317E8E364}" srcOrd="11" destOrd="0" presId="urn:microsoft.com/office/officeart/2005/8/layout/list1"/>
    <dgm:cxn modelId="{2D666D4C-9C11-42B7-90D1-21D45C70C7E9}" type="presParOf" srcId="{8778AA66-3394-46BC-B6B9-0625EFA5A06C}" destId="{C585DB53-AC39-4911-8DE2-4DF8C7180C2A}" srcOrd="12" destOrd="0" presId="urn:microsoft.com/office/officeart/2005/8/layout/list1"/>
    <dgm:cxn modelId="{8421539A-2A94-40E2-A5ED-4CE9D6A5DB36}" type="presParOf" srcId="{C585DB53-AC39-4911-8DE2-4DF8C7180C2A}" destId="{8BC088A8-D7BA-4057-A15C-2A4153E0AEEE}" srcOrd="0" destOrd="0" presId="urn:microsoft.com/office/officeart/2005/8/layout/list1"/>
    <dgm:cxn modelId="{062203DE-A073-41A2-9C23-2133E4FF2C0C}" type="presParOf" srcId="{C585DB53-AC39-4911-8DE2-4DF8C7180C2A}" destId="{044768D4-1033-4E97-8175-8452FE95D3E9}" srcOrd="1" destOrd="0" presId="urn:microsoft.com/office/officeart/2005/8/layout/list1"/>
    <dgm:cxn modelId="{ED6C238E-00A2-4830-89BF-7264640082F9}" type="presParOf" srcId="{8778AA66-3394-46BC-B6B9-0625EFA5A06C}" destId="{F8C0ED72-A4C9-4AC6-8125-56EA3FF87A30}" srcOrd="13" destOrd="0" presId="urn:microsoft.com/office/officeart/2005/8/layout/list1"/>
    <dgm:cxn modelId="{3E132819-614A-4C1D-A1B7-A3E25F689DAA}" type="presParOf" srcId="{8778AA66-3394-46BC-B6B9-0625EFA5A06C}" destId="{0CAA87E4-F575-4A13-A004-EF5A27CF33E6}" srcOrd="14" destOrd="0" presId="urn:microsoft.com/office/officeart/2005/8/layout/list1"/>
    <dgm:cxn modelId="{AC3C2718-FCB1-4F5F-8EDB-8FFA1185B98C}" type="presParOf" srcId="{8778AA66-3394-46BC-B6B9-0625EFA5A06C}" destId="{D353352D-FB1A-4E0D-9D9C-17008A339A80}" srcOrd="15" destOrd="0" presId="urn:microsoft.com/office/officeart/2005/8/layout/list1"/>
    <dgm:cxn modelId="{31A9317B-59EE-4FE8-9CF0-17FC3564C71E}" type="presParOf" srcId="{8778AA66-3394-46BC-B6B9-0625EFA5A06C}" destId="{B1662901-5DE1-44F0-B127-0992529574FD}" srcOrd="16" destOrd="0" presId="urn:microsoft.com/office/officeart/2005/8/layout/list1"/>
    <dgm:cxn modelId="{87E18CFE-06C2-4E57-9AA9-17B629063585}" type="presParOf" srcId="{B1662901-5DE1-44F0-B127-0992529574FD}" destId="{70EF38E1-5920-48C4-8780-3DDE96F5F609}" srcOrd="0" destOrd="0" presId="urn:microsoft.com/office/officeart/2005/8/layout/list1"/>
    <dgm:cxn modelId="{F664DBF3-F113-46EF-922B-B147A64B5AC6}" type="presParOf" srcId="{B1662901-5DE1-44F0-B127-0992529574FD}" destId="{10ED53CD-8447-483C-B733-9B34155A0DF5}" srcOrd="1" destOrd="0" presId="urn:microsoft.com/office/officeart/2005/8/layout/list1"/>
    <dgm:cxn modelId="{DEA86CC7-532D-451E-9417-360D3925DC5A}" type="presParOf" srcId="{8778AA66-3394-46BC-B6B9-0625EFA5A06C}" destId="{FDBE1E82-3446-4CAB-8974-2305F89B9C92}" srcOrd="17" destOrd="0" presId="urn:microsoft.com/office/officeart/2005/8/layout/list1"/>
    <dgm:cxn modelId="{D9C4F7C1-B68D-48AC-AB74-8EAEEFDCD722}" type="presParOf" srcId="{8778AA66-3394-46BC-B6B9-0625EFA5A06C}" destId="{FE196AB2-05CA-492E-ABC6-C652208CD1C0}" srcOrd="18" destOrd="0" presId="urn:microsoft.com/office/officeart/2005/8/layout/list1"/>
    <dgm:cxn modelId="{D240C55B-5B8C-4BD9-9B85-08B887B46BEF}" type="presParOf" srcId="{8778AA66-3394-46BC-B6B9-0625EFA5A06C}" destId="{696346EC-1591-4F5D-9099-346460C23875}" srcOrd="19" destOrd="0" presId="urn:microsoft.com/office/officeart/2005/8/layout/list1"/>
    <dgm:cxn modelId="{EF1F73C1-062F-4CBE-8082-95F9B3E554A1}" type="presParOf" srcId="{8778AA66-3394-46BC-B6B9-0625EFA5A06C}" destId="{494147F9-3ADA-4FBE-8046-8B22528FF84B}" srcOrd="20" destOrd="0" presId="urn:microsoft.com/office/officeart/2005/8/layout/list1"/>
    <dgm:cxn modelId="{15A166D2-D6AF-488A-A6C5-D2350573043B}" type="presParOf" srcId="{494147F9-3ADA-4FBE-8046-8B22528FF84B}" destId="{CF14B279-D263-4542-83DC-9F98964FC1DC}" srcOrd="0" destOrd="0" presId="urn:microsoft.com/office/officeart/2005/8/layout/list1"/>
    <dgm:cxn modelId="{069F43EC-C47D-4159-B342-93EF35EEFB18}" type="presParOf" srcId="{494147F9-3ADA-4FBE-8046-8B22528FF84B}" destId="{516AAA9A-73E9-48C7-BC74-A4BD898BE828}" srcOrd="1" destOrd="0" presId="urn:microsoft.com/office/officeart/2005/8/layout/list1"/>
    <dgm:cxn modelId="{DEF6A8FE-0DB7-4CDB-9EF1-31203B8B8ED4}" type="presParOf" srcId="{8778AA66-3394-46BC-B6B9-0625EFA5A06C}" destId="{9981071C-2737-46F2-BE5A-A17F103D654A}" srcOrd="21" destOrd="0" presId="urn:microsoft.com/office/officeart/2005/8/layout/list1"/>
    <dgm:cxn modelId="{99DE4B96-FCF5-48AA-B723-14F2E08FB960}" type="presParOf" srcId="{8778AA66-3394-46BC-B6B9-0625EFA5A06C}" destId="{F618299E-A946-4570-9CFF-42532D56CF87}" srcOrd="22" destOrd="0" presId="urn:microsoft.com/office/officeart/2005/8/layout/list1"/>
    <dgm:cxn modelId="{695E16E8-300B-4AF0-8765-54893E3365F9}" type="presParOf" srcId="{8778AA66-3394-46BC-B6B9-0625EFA5A06C}" destId="{A8305CF7-CB78-49F7-9E48-947E73B6EA1F}" srcOrd="23" destOrd="0" presId="urn:microsoft.com/office/officeart/2005/8/layout/list1"/>
    <dgm:cxn modelId="{F6706B6B-54EB-46B2-9831-996A5BD8F717}" type="presParOf" srcId="{8778AA66-3394-46BC-B6B9-0625EFA5A06C}" destId="{3EBFC2C9-348D-4685-AD69-CA652C211BED}" srcOrd="24" destOrd="0" presId="urn:microsoft.com/office/officeart/2005/8/layout/list1"/>
    <dgm:cxn modelId="{D75207B7-593E-4AE6-919A-CC27C6494D6C}" type="presParOf" srcId="{3EBFC2C9-348D-4685-AD69-CA652C211BED}" destId="{16ED6F31-A0FE-408D-B8F2-6F7DE109C395}" srcOrd="0" destOrd="0" presId="urn:microsoft.com/office/officeart/2005/8/layout/list1"/>
    <dgm:cxn modelId="{5164BC16-F7A8-463C-AF85-830B7991B2D6}" type="presParOf" srcId="{3EBFC2C9-348D-4685-AD69-CA652C211BED}" destId="{4E5DCA15-3EE5-4657-83F4-9C836A85BD76}" srcOrd="1" destOrd="0" presId="urn:microsoft.com/office/officeart/2005/8/layout/list1"/>
    <dgm:cxn modelId="{850E8A4B-9178-4025-9962-2AEF33BA53D9}" type="presParOf" srcId="{8778AA66-3394-46BC-B6B9-0625EFA5A06C}" destId="{E21C254B-4ECC-4E90-BB4A-3ACEFDE7E62D}" srcOrd="25" destOrd="0" presId="urn:microsoft.com/office/officeart/2005/8/layout/list1"/>
    <dgm:cxn modelId="{B3B4B71C-D6E4-4801-9DAE-ACE38ECB0844}" type="presParOf" srcId="{8778AA66-3394-46BC-B6B9-0625EFA5A06C}" destId="{54C1493B-73B5-41BD-A6C9-B2A9BB58E529}" srcOrd="26" destOrd="0" presId="urn:microsoft.com/office/officeart/2005/8/layout/list1"/>
    <dgm:cxn modelId="{D1F29191-931B-45A9-A78D-7BC955370926}" type="presParOf" srcId="{8778AA66-3394-46BC-B6B9-0625EFA5A06C}" destId="{4CD6760D-7240-403C-A625-C1E7170277C6}" srcOrd="27" destOrd="0" presId="urn:microsoft.com/office/officeart/2005/8/layout/list1"/>
    <dgm:cxn modelId="{38EC523F-D1F6-4DF0-A3D8-46535630BBA9}" type="presParOf" srcId="{8778AA66-3394-46BC-B6B9-0625EFA5A06C}" destId="{9EC26CC8-6102-4A6F-B71C-A365EA539E48}" srcOrd="28" destOrd="0" presId="urn:microsoft.com/office/officeart/2005/8/layout/list1"/>
    <dgm:cxn modelId="{01515ACD-C48C-45F2-BF10-9DC0A1391AFF}" type="presParOf" srcId="{9EC26CC8-6102-4A6F-B71C-A365EA539E48}" destId="{F624D02F-F005-4C3A-8922-798B926786C2}" srcOrd="0" destOrd="0" presId="urn:microsoft.com/office/officeart/2005/8/layout/list1"/>
    <dgm:cxn modelId="{78E4773F-D98D-4F58-9D67-07C35BE20128}" type="presParOf" srcId="{9EC26CC8-6102-4A6F-B71C-A365EA539E48}" destId="{6D46AFAE-F845-44DF-8616-41DAE41D93F0}" srcOrd="1" destOrd="0" presId="urn:microsoft.com/office/officeart/2005/8/layout/list1"/>
    <dgm:cxn modelId="{150738D4-B9EB-43FE-9FC9-9E510CB1DC13}" type="presParOf" srcId="{8778AA66-3394-46BC-B6B9-0625EFA5A06C}" destId="{42F889B6-F7E5-4FB4-9809-CF9E590D19ED}" srcOrd="29" destOrd="0" presId="urn:microsoft.com/office/officeart/2005/8/layout/list1"/>
    <dgm:cxn modelId="{511D7949-D877-48CD-B350-4B8876D12355}" type="presParOf" srcId="{8778AA66-3394-46BC-B6B9-0625EFA5A06C}" destId="{9B3543D1-08F8-42FB-80A2-9D64CA5B407B}" srcOrd="30" destOrd="0" presId="urn:microsoft.com/office/officeart/2005/8/layout/list1"/>
    <dgm:cxn modelId="{61834D82-264D-44C0-B095-E141C27EB757}" type="presParOf" srcId="{8778AA66-3394-46BC-B6B9-0625EFA5A06C}" destId="{B7369ABE-0C7F-474B-AEBF-A514B26CC2D3}" srcOrd="31" destOrd="0" presId="urn:microsoft.com/office/officeart/2005/8/layout/list1"/>
    <dgm:cxn modelId="{A372375F-074E-4D70-83B1-C8DB5D700EAD}" type="presParOf" srcId="{8778AA66-3394-46BC-B6B9-0625EFA5A06C}" destId="{4D9E4E3B-1BDF-4229-B01E-ABC9D3D4F292}" srcOrd="32" destOrd="0" presId="urn:microsoft.com/office/officeart/2005/8/layout/list1"/>
    <dgm:cxn modelId="{77FC27EB-4A1A-4780-98E5-D48DF3224473}" type="presParOf" srcId="{4D9E4E3B-1BDF-4229-B01E-ABC9D3D4F292}" destId="{75AF3D58-9B99-401D-A90F-545334AFA6B0}" srcOrd="0" destOrd="0" presId="urn:microsoft.com/office/officeart/2005/8/layout/list1"/>
    <dgm:cxn modelId="{517986D3-18EC-423B-8882-F1262D13CA8A}" type="presParOf" srcId="{4D9E4E3B-1BDF-4229-B01E-ABC9D3D4F292}" destId="{3F0D1B68-8D30-4DDC-AFD9-2A608F29417C}" srcOrd="1" destOrd="0" presId="urn:microsoft.com/office/officeart/2005/8/layout/list1"/>
    <dgm:cxn modelId="{62C92D7A-BCC4-41CA-8BE3-540CA8897B87}" type="presParOf" srcId="{8778AA66-3394-46BC-B6B9-0625EFA5A06C}" destId="{F575A5C5-5148-4CC6-A7ED-2284C0E9881E}" srcOrd="33" destOrd="0" presId="urn:microsoft.com/office/officeart/2005/8/layout/list1"/>
    <dgm:cxn modelId="{087C21E5-FCA8-4B70-8E9D-AAFF30EEC55D}" type="presParOf" srcId="{8778AA66-3394-46BC-B6B9-0625EFA5A06C}" destId="{91C5CCC9-BAF6-4951-AD88-AE4B3DB88D6C}" srcOrd="34" destOrd="0" presId="urn:microsoft.com/office/officeart/2005/8/layout/list1"/>
    <dgm:cxn modelId="{2076C066-DF65-433C-AE2E-2F59BA6D657B}" type="presParOf" srcId="{8778AA66-3394-46BC-B6B9-0625EFA5A06C}" destId="{C5947AF3-E425-4EE2-B91A-C1A04CA50BD0}" srcOrd="35" destOrd="0" presId="urn:microsoft.com/office/officeart/2005/8/layout/list1"/>
    <dgm:cxn modelId="{C004DDA9-46AF-485C-BEC6-241A0B9F9745}" type="presParOf" srcId="{8778AA66-3394-46BC-B6B9-0625EFA5A06C}" destId="{C0881A90-0B0D-4464-A330-997E5B5D7E79}" srcOrd="36" destOrd="0" presId="urn:microsoft.com/office/officeart/2005/8/layout/list1"/>
    <dgm:cxn modelId="{B10061E8-CAC9-420D-A924-E9DE51FB8460}" type="presParOf" srcId="{C0881A90-0B0D-4464-A330-997E5B5D7E79}" destId="{9A56D451-CE2D-4DA4-9457-CAEA68D47BA7}" srcOrd="0" destOrd="0" presId="urn:microsoft.com/office/officeart/2005/8/layout/list1"/>
    <dgm:cxn modelId="{F938471E-4316-4984-B80B-08C5C89FE820}" type="presParOf" srcId="{C0881A90-0B0D-4464-A330-997E5B5D7E79}" destId="{B723F2D3-44B8-4E0C-9973-1F9313C1A751}" srcOrd="1" destOrd="0" presId="urn:microsoft.com/office/officeart/2005/8/layout/list1"/>
    <dgm:cxn modelId="{D6F70195-C36E-4C61-8708-6D167C49C98B}" type="presParOf" srcId="{8778AA66-3394-46BC-B6B9-0625EFA5A06C}" destId="{FEADFECF-B6D6-4B48-A08B-4FDCBF9ED71F}" srcOrd="37" destOrd="0" presId="urn:microsoft.com/office/officeart/2005/8/layout/list1"/>
    <dgm:cxn modelId="{2E489FAB-86D9-4A54-A952-1EDFF5EA7355}" type="presParOf" srcId="{8778AA66-3394-46BC-B6B9-0625EFA5A06C}" destId="{1C16D753-4C88-4E6A-A178-881295D13DC2}" srcOrd="38" destOrd="0" presId="urn:microsoft.com/office/officeart/2005/8/layout/list1"/>
    <dgm:cxn modelId="{490ABC2D-7897-43EA-975C-B7E879579C42}" type="presParOf" srcId="{8778AA66-3394-46BC-B6B9-0625EFA5A06C}" destId="{AE377E73-E80D-4E4B-ABA7-B8CE23B03E11}" srcOrd="39" destOrd="0" presId="urn:microsoft.com/office/officeart/2005/8/layout/list1"/>
    <dgm:cxn modelId="{02D7CC28-22A3-42C2-81CA-05748BF00D66}" type="presParOf" srcId="{8778AA66-3394-46BC-B6B9-0625EFA5A06C}" destId="{19DEDFB7-09AA-4CBC-B641-404D7C4401A5}" srcOrd="40" destOrd="0" presId="urn:microsoft.com/office/officeart/2005/8/layout/list1"/>
    <dgm:cxn modelId="{D188F1ED-38DA-46BA-B75C-B0BF9F6E4CF5}" type="presParOf" srcId="{19DEDFB7-09AA-4CBC-B641-404D7C4401A5}" destId="{03212F9F-830A-47EB-8631-95320950D7BB}" srcOrd="0" destOrd="0" presId="urn:microsoft.com/office/officeart/2005/8/layout/list1"/>
    <dgm:cxn modelId="{0DCE3BF0-880F-4FA0-815D-FF9D54DBF0E9}" type="presParOf" srcId="{19DEDFB7-09AA-4CBC-B641-404D7C4401A5}" destId="{24D4F212-5F81-440F-BD32-D8C099AA91E8}" srcOrd="1" destOrd="0" presId="urn:microsoft.com/office/officeart/2005/8/layout/list1"/>
    <dgm:cxn modelId="{1BDCD27A-600C-4E98-B9E4-4DEE31151D88}" type="presParOf" srcId="{8778AA66-3394-46BC-B6B9-0625EFA5A06C}" destId="{748676D2-1F89-4921-8F40-25532595AA14}" srcOrd="41" destOrd="0" presId="urn:microsoft.com/office/officeart/2005/8/layout/list1"/>
    <dgm:cxn modelId="{D048CEB6-2F78-4A5E-B42B-1E27C967CCA4}" type="presParOf" srcId="{8778AA66-3394-46BC-B6B9-0625EFA5A06C}" destId="{7030EEAD-6503-4C29-BBD7-FD2D68E8A605}" srcOrd="42" destOrd="0" presId="urn:microsoft.com/office/officeart/2005/8/layout/list1"/>
    <dgm:cxn modelId="{14A133C2-2777-4A11-85C3-F3EB060205CA}" type="presParOf" srcId="{8778AA66-3394-46BC-B6B9-0625EFA5A06C}" destId="{9A775936-6089-42CB-ACB7-7D5CAC94A320}" srcOrd="43" destOrd="0" presId="urn:microsoft.com/office/officeart/2005/8/layout/list1"/>
    <dgm:cxn modelId="{5619629B-8072-46FE-8783-64B0533E52C4}" type="presParOf" srcId="{8778AA66-3394-46BC-B6B9-0625EFA5A06C}" destId="{AC819451-6AC0-41F1-8C71-CFEB6175B9D5}" srcOrd="44" destOrd="0" presId="urn:microsoft.com/office/officeart/2005/8/layout/list1"/>
    <dgm:cxn modelId="{40BC26CA-53DB-4B0B-84F7-3E22AC61339E}" type="presParOf" srcId="{AC819451-6AC0-41F1-8C71-CFEB6175B9D5}" destId="{04CFFC81-C3E1-48BA-8A58-7A8B06CD4364}" srcOrd="0" destOrd="0" presId="urn:microsoft.com/office/officeart/2005/8/layout/list1"/>
    <dgm:cxn modelId="{076476AC-F9CB-4C8C-8F40-31A0CD6764DD}" type="presParOf" srcId="{AC819451-6AC0-41F1-8C71-CFEB6175B9D5}" destId="{97F772D2-D982-467E-B9E9-CBC258EB3502}" srcOrd="1" destOrd="0" presId="urn:microsoft.com/office/officeart/2005/8/layout/list1"/>
    <dgm:cxn modelId="{4D6AF629-429F-4949-B8A0-DA82672046F7}" type="presParOf" srcId="{8778AA66-3394-46BC-B6B9-0625EFA5A06C}" destId="{9B9691D0-EDA4-49DD-9F25-EB943D5D1604}" srcOrd="45" destOrd="0" presId="urn:microsoft.com/office/officeart/2005/8/layout/list1"/>
    <dgm:cxn modelId="{535FBFF7-ADB8-48CD-A180-30D08AFC2516}" type="presParOf" srcId="{8778AA66-3394-46BC-B6B9-0625EFA5A06C}" destId="{8F465695-8457-4446-B11B-80153B886A94}" srcOrd="4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259795-FA0B-4598-A979-E9742715ABE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3EBE6D-8657-44E8-A97E-4005EB24E4E5}">
      <dgm:prSet phldrT="[Текст]"/>
      <dgm:sp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20000">
              <a:schemeClr val="accent4">
                <a:lumMod val="0"/>
                <a:lumOff val="100000"/>
              </a:schemeClr>
            </a:gs>
            <a:gs pos="66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scene3d>
          <a:camera prst="orthographicFront"/>
          <a:lightRig rig="twoPt" dir="t"/>
        </a:scene3d>
        <a:sp3d prstMaterial="metal">
          <a:bevelT w="114300" prst="artDeco"/>
        </a:sp3d>
      </dgm:spPr>
      <dgm:t>
        <a:bodyPr/>
        <a:lstStyle/>
        <a:p>
          <a:pPr>
            <a:lnSpc>
              <a:spcPct val="80000"/>
            </a:lnSpc>
            <a:spcAft>
              <a:spcPts val="600"/>
            </a:spcAft>
          </a:pPr>
          <a:r>
            <a:rPr lang="ru-RU" dirty="0" smtClean="0">
              <a:solidFill>
                <a:srgbClr val="7030A0"/>
              </a:solidFill>
            </a:rPr>
            <a:t>Кодекс деловой этики </a:t>
          </a:r>
          <a:endParaRPr lang="ru-RU" dirty="0">
            <a:solidFill>
              <a:srgbClr val="7030A0"/>
            </a:solidFill>
          </a:endParaRPr>
        </a:p>
      </dgm:t>
    </dgm:pt>
    <dgm:pt modelId="{3F06F72C-832A-4E5F-BD27-F3905B115B33}" type="parTrans" cxnId="{49EFE979-306B-4A7E-97D6-EE2439953540}">
      <dgm:prSet/>
      <dgm:spPr/>
      <dgm:t>
        <a:bodyPr/>
        <a:lstStyle/>
        <a:p>
          <a:endParaRPr lang="ru-RU"/>
        </a:p>
      </dgm:t>
    </dgm:pt>
    <dgm:pt modelId="{876611C9-7C09-4826-B150-E90A56BD2B59}" type="sibTrans" cxnId="{49EFE979-306B-4A7E-97D6-EE2439953540}">
      <dgm:prSet/>
      <dgm:spPr/>
      <dgm:t>
        <a:bodyPr/>
        <a:lstStyle/>
        <a:p>
          <a:endParaRPr lang="ru-RU"/>
        </a:p>
      </dgm:t>
    </dgm:pt>
    <dgm:pt modelId="{3FC0A3AF-080A-436D-9BAF-2E36A407F1F4}">
      <dgm:prSet phldrT="[Текст]" custT="1"/>
      <dgm:sp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78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scene3d>
          <a:camera prst="orthographicFront"/>
          <a:lightRig rig="twoPt" dir="t"/>
        </a:scene3d>
        <a:sp3d prstMaterial="metal">
          <a:bevelT w="114300" prst="artDeco"/>
        </a:sp3d>
      </dgm:spPr>
      <dgm:t>
        <a:bodyPr lIns="0" tIns="0" rIns="0" bIns="0"/>
        <a:lstStyle/>
        <a:p>
          <a:r>
            <a:rPr lang="ru-RU" sz="1300" spc="-20" baseline="0" dirty="0" smtClean="0"/>
            <a:t>соблюдение высоких этических стандартов поведения</a:t>
          </a:r>
          <a:endParaRPr lang="ru-RU" sz="1300" spc="-20" baseline="0" dirty="0"/>
        </a:p>
      </dgm:t>
    </dgm:pt>
    <dgm:pt modelId="{EAC5BFFE-6597-4AEE-B615-ED46260AB011}" type="parTrans" cxnId="{892C2CFE-5FED-4BFF-860B-BA090CD4AA7D}">
      <dgm:prSet/>
      <dgm:spPr/>
      <dgm:t>
        <a:bodyPr/>
        <a:lstStyle/>
        <a:p>
          <a:endParaRPr lang="ru-RU"/>
        </a:p>
      </dgm:t>
    </dgm:pt>
    <dgm:pt modelId="{AA130C6F-2F7E-4B89-8C00-0AFB68551EA6}" type="sibTrans" cxnId="{892C2CFE-5FED-4BFF-860B-BA090CD4AA7D}">
      <dgm:prSet/>
      <dgm:spPr/>
      <dgm:t>
        <a:bodyPr/>
        <a:lstStyle/>
        <a:p>
          <a:endParaRPr lang="ru-RU"/>
        </a:p>
      </dgm:t>
    </dgm:pt>
    <dgm:pt modelId="{468684D5-59C1-4C20-9CD0-898D246191EC}">
      <dgm:prSet phldrT="[Текст]" custT="1"/>
      <dgm:sp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78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scene3d>
          <a:camera prst="orthographicFront"/>
          <a:lightRig rig="twoPt" dir="t"/>
        </a:scene3d>
        <a:sp3d prstMaterial="metal">
          <a:bevelT w="114300" prst="artDeco"/>
        </a:sp3d>
      </dgm:spPr>
      <dgm:t>
        <a:bodyPr lIns="0" tIns="0" rIns="0" bIns="0"/>
        <a:lstStyle/>
        <a:p>
          <a:r>
            <a:rPr lang="ru-RU" sz="1300" spc="-20" baseline="0" dirty="0" smtClean="0"/>
            <a:t>поддержание высоких стандартов профессиональной деятельности</a:t>
          </a:r>
          <a:endParaRPr lang="ru-RU" sz="1300" spc="-20" baseline="0" dirty="0"/>
        </a:p>
      </dgm:t>
    </dgm:pt>
    <dgm:pt modelId="{471D8523-CC0B-41D4-98AC-4D2C460837E7}" type="parTrans" cxnId="{B7EB8915-5C53-40F3-B5DA-265FDE0C0DF1}">
      <dgm:prSet/>
      <dgm:spPr/>
      <dgm:t>
        <a:bodyPr/>
        <a:lstStyle/>
        <a:p>
          <a:endParaRPr lang="ru-RU"/>
        </a:p>
      </dgm:t>
    </dgm:pt>
    <dgm:pt modelId="{FA15F01A-C2DD-43B9-B3C0-D00C0212C092}" type="sibTrans" cxnId="{B7EB8915-5C53-40F3-B5DA-265FDE0C0DF1}">
      <dgm:prSet/>
      <dgm:spPr/>
      <dgm:t>
        <a:bodyPr/>
        <a:lstStyle/>
        <a:p>
          <a:endParaRPr lang="ru-RU"/>
        </a:p>
      </dgm:t>
    </dgm:pt>
    <dgm:pt modelId="{66870CA2-595E-46BC-90A6-A6199A62F61B}">
      <dgm:prSet phldrT="[Текст]" custT="1"/>
      <dgm:sp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78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scene3d>
          <a:camera prst="orthographicFront"/>
          <a:lightRig rig="twoPt" dir="t"/>
        </a:scene3d>
        <a:sp3d prstMaterial="metal">
          <a:bevelT w="114300" prst="artDeco"/>
        </a:sp3d>
      </dgm:spPr>
      <dgm:t>
        <a:bodyPr lIns="0" tIns="0" rIns="0" bIns="0"/>
        <a:lstStyle/>
        <a:p>
          <a:r>
            <a:rPr lang="ru-RU" sz="1300" spc="-30" baseline="0" dirty="0" smtClean="0"/>
            <a:t>следование лучшим практикам корпоративного управления</a:t>
          </a:r>
          <a:endParaRPr lang="ru-RU" sz="1300" spc="-30" baseline="0" dirty="0"/>
        </a:p>
      </dgm:t>
    </dgm:pt>
    <dgm:pt modelId="{A8E5511A-2912-4263-9FBF-CF8397D9E4D1}" type="parTrans" cxnId="{8C4D8F80-9408-4312-A066-C24712478B61}">
      <dgm:prSet/>
      <dgm:spPr/>
      <dgm:t>
        <a:bodyPr/>
        <a:lstStyle/>
        <a:p>
          <a:endParaRPr lang="ru-RU"/>
        </a:p>
      </dgm:t>
    </dgm:pt>
    <dgm:pt modelId="{3279B523-AF73-4D49-8DC1-1F137BED2BD4}" type="sibTrans" cxnId="{8C4D8F80-9408-4312-A066-C24712478B61}">
      <dgm:prSet/>
      <dgm:spPr/>
      <dgm:t>
        <a:bodyPr/>
        <a:lstStyle/>
        <a:p>
          <a:endParaRPr lang="ru-RU"/>
        </a:p>
      </dgm:t>
    </dgm:pt>
    <dgm:pt modelId="{F4279042-B4E0-4B20-9AB7-E07FE21ECB3A}">
      <dgm:prSet phldrT="[Текст]" custT="1"/>
      <dgm:sp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78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scene3d>
          <a:camera prst="orthographicFront"/>
          <a:lightRig rig="twoPt" dir="t"/>
        </a:scene3d>
        <a:sp3d prstMaterial="metal">
          <a:bevelT w="114300" prst="artDeco"/>
        </a:sp3d>
      </dgm:spPr>
      <dgm:t>
        <a:bodyPr lIns="0" tIns="0" rIns="0" bIns="0"/>
        <a:lstStyle/>
        <a:p>
          <a:r>
            <a:rPr lang="ru-RU" sz="1300" spc="-20" baseline="0" dirty="0" smtClean="0"/>
            <a:t>создание и поддержание атмосферы доверия и взаимного уважения</a:t>
          </a:r>
          <a:endParaRPr lang="ru-RU" sz="1300" spc="-20" baseline="0" dirty="0"/>
        </a:p>
      </dgm:t>
    </dgm:pt>
    <dgm:pt modelId="{3008502D-C4C8-4096-BB9E-E6A608E1E9A0}" type="parTrans" cxnId="{B624B69C-4A0A-464B-BC5C-6DB642B1110D}">
      <dgm:prSet/>
      <dgm:spPr/>
      <dgm:t>
        <a:bodyPr/>
        <a:lstStyle/>
        <a:p>
          <a:endParaRPr lang="ru-RU"/>
        </a:p>
      </dgm:t>
    </dgm:pt>
    <dgm:pt modelId="{86A9EAB8-F78C-49B0-9B9E-7A9F0476F014}" type="sibTrans" cxnId="{B624B69C-4A0A-464B-BC5C-6DB642B1110D}">
      <dgm:prSet/>
      <dgm:spPr/>
      <dgm:t>
        <a:bodyPr/>
        <a:lstStyle/>
        <a:p>
          <a:endParaRPr lang="ru-RU"/>
        </a:p>
      </dgm:t>
    </dgm:pt>
    <dgm:pt modelId="{ECC74B36-0365-4F31-B8F0-BA45817CBDB7}">
      <dgm:prSet phldrT="[Текст]" custT="1"/>
      <dgm:sp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78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scene3d>
          <a:camera prst="orthographicFront"/>
          <a:lightRig rig="twoPt" dir="t"/>
        </a:scene3d>
        <a:sp3d prstMaterial="metal">
          <a:bevelT w="114300" prst="artDeco"/>
        </a:sp3d>
      </dgm:spPr>
      <dgm:t>
        <a:bodyPr lIns="0" tIns="0" rIns="0" bIns="0"/>
        <a:lstStyle/>
        <a:p>
          <a:r>
            <a:rPr lang="ru-RU" sz="1300" spc="-40" baseline="0" dirty="0" smtClean="0"/>
            <a:t>соблюдение принципов объективности и честности при принятии кадровых решений</a:t>
          </a:r>
          <a:endParaRPr lang="ru-RU" sz="1300" spc="-40" baseline="0" dirty="0"/>
        </a:p>
      </dgm:t>
    </dgm:pt>
    <dgm:pt modelId="{B9DF8CD6-D298-4F18-8FB0-C873C19719E7}" type="parTrans" cxnId="{9D87A5CF-88EF-4839-A766-4976313B416E}">
      <dgm:prSet/>
      <dgm:spPr/>
      <dgm:t>
        <a:bodyPr/>
        <a:lstStyle/>
        <a:p>
          <a:endParaRPr lang="ru-RU"/>
        </a:p>
      </dgm:t>
    </dgm:pt>
    <dgm:pt modelId="{5FC215EF-4DB9-413A-BA8F-255D95739CB1}" type="sibTrans" cxnId="{9D87A5CF-88EF-4839-A766-4976313B416E}">
      <dgm:prSet/>
      <dgm:spPr/>
      <dgm:t>
        <a:bodyPr/>
        <a:lstStyle/>
        <a:p>
          <a:endParaRPr lang="ru-RU"/>
        </a:p>
      </dgm:t>
    </dgm:pt>
    <dgm:pt modelId="{EA50A48C-278D-4EF6-85DD-2DCA02FE024D}">
      <dgm:prSet phldrT="[Текст]" custT="1"/>
      <dgm:sp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78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scene3d>
          <a:camera prst="orthographicFront"/>
          <a:lightRig rig="twoPt" dir="t"/>
        </a:scene3d>
        <a:sp3d prstMaterial="metal">
          <a:bevelT w="114300" prst="artDeco"/>
        </a:sp3d>
      </dgm:spPr>
      <dgm:t>
        <a:bodyPr lIns="0" tIns="0" rIns="0" bIns="0"/>
        <a:lstStyle/>
        <a:p>
          <a:r>
            <a:rPr lang="ru-RU" sz="1300" spc="-40" baseline="0" dirty="0" smtClean="0"/>
            <a:t>следование принципу добросовестной конкуренции</a:t>
          </a:r>
          <a:endParaRPr lang="ru-RU" sz="1300" spc="-40" baseline="0" dirty="0"/>
        </a:p>
      </dgm:t>
    </dgm:pt>
    <dgm:pt modelId="{C754E16B-AE62-459A-84CC-6466D9256026}" type="parTrans" cxnId="{F420FB6D-18B4-4611-A4EA-0F9FD2042DBD}">
      <dgm:prSet/>
      <dgm:spPr/>
      <dgm:t>
        <a:bodyPr/>
        <a:lstStyle/>
        <a:p>
          <a:endParaRPr lang="ru-RU"/>
        </a:p>
      </dgm:t>
    </dgm:pt>
    <dgm:pt modelId="{F4389208-B605-495F-B40D-797A5EC0B011}" type="sibTrans" cxnId="{F420FB6D-18B4-4611-A4EA-0F9FD2042DBD}">
      <dgm:prSet/>
      <dgm:spPr/>
      <dgm:t>
        <a:bodyPr/>
        <a:lstStyle/>
        <a:p>
          <a:endParaRPr lang="ru-RU"/>
        </a:p>
      </dgm:t>
    </dgm:pt>
    <dgm:pt modelId="{BC5A881E-CC1C-4E2B-82A6-FBC86B57D805}">
      <dgm:prSet phldrT="[Текст]" custT="1"/>
      <dgm:sp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78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scene3d>
          <a:camera prst="orthographicFront"/>
          <a:lightRig rig="twoPt" dir="t"/>
        </a:scene3d>
        <a:sp3d prstMaterial="metal">
          <a:bevelT w="114300" prst="artDeco"/>
        </a:sp3d>
      </dgm:spPr>
      <dgm:t>
        <a:bodyPr lIns="0" tIns="0" rIns="0" bIns="0"/>
        <a:lstStyle/>
        <a:p>
          <a:r>
            <a:rPr lang="ru-RU" sz="1300" spc="-40" baseline="0" dirty="0" smtClean="0"/>
            <a:t>следование принципу социальной </a:t>
          </a:r>
          <a:r>
            <a:rPr lang="ru-RU" sz="1300" spc="-50" baseline="0" dirty="0" smtClean="0"/>
            <a:t>ответственности</a:t>
          </a:r>
          <a:r>
            <a:rPr lang="ru-RU" sz="1300" spc="-40" baseline="0" dirty="0" smtClean="0"/>
            <a:t> бизнеса</a:t>
          </a:r>
          <a:endParaRPr lang="ru-RU" sz="1300" spc="-40" baseline="0" dirty="0"/>
        </a:p>
      </dgm:t>
    </dgm:pt>
    <dgm:pt modelId="{EE487790-C157-42FC-939A-72EE6009E3E6}" type="parTrans" cxnId="{1E42EF74-0B75-415D-9323-1B10C02947E0}">
      <dgm:prSet/>
      <dgm:spPr/>
      <dgm:t>
        <a:bodyPr/>
        <a:lstStyle/>
        <a:p>
          <a:endParaRPr lang="ru-RU"/>
        </a:p>
      </dgm:t>
    </dgm:pt>
    <dgm:pt modelId="{4188373F-9628-4488-A3DC-9FC57DF2D8A0}" type="sibTrans" cxnId="{1E42EF74-0B75-415D-9323-1B10C02947E0}">
      <dgm:prSet/>
      <dgm:spPr/>
      <dgm:t>
        <a:bodyPr/>
        <a:lstStyle/>
        <a:p>
          <a:endParaRPr lang="ru-RU"/>
        </a:p>
      </dgm:t>
    </dgm:pt>
    <dgm:pt modelId="{026E7D76-C4EC-4998-996F-1D6355B1E21F}">
      <dgm:prSet phldrT="[Текст]" custT="1"/>
      <dgm:sp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78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scene3d>
          <a:camera prst="orthographicFront"/>
          <a:lightRig rig="twoPt" dir="t"/>
        </a:scene3d>
        <a:sp3d prstMaterial="metal">
          <a:bevelT w="114300" prst="artDeco"/>
        </a:sp3d>
      </dgm:spPr>
      <dgm:t>
        <a:bodyPr lIns="0" tIns="0" rIns="0" bIns="0"/>
        <a:lstStyle/>
        <a:p>
          <a:r>
            <a:rPr lang="ru-RU" sz="1300" spc="-20" baseline="0" dirty="0" smtClean="0"/>
            <a:t>соблюдение законности и принятых на себя договорных обязательств</a:t>
          </a:r>
          <a:endParaRPr lang="ru-RU" sz="1300" spc="-20" baseline="0" dirty="0"/>
        </a:p>
      </dgm:t>
    </dgm:pt>
    <dgm:pt modelId="{0BE22DF6-9886-4510-971A-F6E79C67B3A9}" type="parTrans" cxnId="{5FEA0695-B9FC-44EB-9B3D-97B1195648E0}">
      <dgm:prSet/>
      <dgm:spPr/>
      <dgm:t>
        <a:bodyPr/>
        <a:lstStyle/>
        <a:p>
          <a:endParaRPr lang="ru-RU"/>
        </a:p>
      </dgm:t>
    </dgm:pt>
    <dgm:pt modelId="{D61D180C-25E2-42A5-BB68-9331B665651C}" type="sibTrans" cxnId="{5FEA0695-B9FC-44EB-9B3D-97B1195648E0}">
      <dgm:prSet/>
      <dgm:spPr/>
      <dgm:t>
        <a:bodyPr/>
        <a:lstStyle/>
        <a:p>
          <a:endParaRPr lang="ru-RU"/>
        </a:p>
      </dgm:t>
    </dgm:pt>
    <dgm:pt modelId="{BF5864E8-33B9-402C-A255-B9D603F0D8C0}" type="pres">
      <dgm:prSet presAssocID="{91259795-FA0B-4598-A979-E9742715ABE1}" presName="composite" presStyleCnt="0">
        <dgm:presLayoutVars>
          <dgm:chMax val="1"/>
          <dgm:dir/>
          <dgm:resizeHandles val="exact"/>
        </dgm:presLayoutVars>
      </dgm:prSet>
      <dgm:spPr/>
    </dgm:pt>
    <dgm:pt modelId="{A1F9AE67-5AA0-4CF0-8441-3100DA27BFD8}" type="pres">
      <dgm:prSet presAssocID="{91259795-FA0B-4598-A979-E9742715ABE1}" presName="radial" presStyleCnt="0">
        <dgm:presLayoutVars>
          <dgm:animLvl val="ctr"/>
        </dgm:presLayoutVars>
      </dgm:prSet>
      <dgm:spPr/>
    </dgm:pt>
    <dgm:pt modelId="{8CC0D8D7-AB21-4EB6-BFF5-B6FC8526CEED}" type="pres">
      <dgm:prSet presAssocID="{F43EBE6D-8657-44E8-A97E-4005EB24E4E5}" presName="centerShape" presStyleLbl="vennNode1" presStyleIdx="0" presStyleCnt="9"/>
      <dgm:spPr/>
      <dgm:t>
        <a:bodyPr/>
        <a:lstStyle/>
        <a:p>
          <a:endParaRPr lang="ru-RU"/>
        </a:p>
      </dgm:t>
    </dgm:pt>
    <dgm:pt modelId="{89EE112E-189D-4857-A247-BD9F3E024914}" type="pres">
      <dgm:prSet presAssocID="{3FC0A3AF-080A-436D-9BAF-2E36A407F1F4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05AB0-3F73-450F-AA12-6647EEEA7149}" type="pres">
      <dgm:prSet presAssocID="{468684D5-59C1-4C20-9CD0-898D246191EC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FE4BF-063E-4366-9E68-C007A1CF7190}" type="pres">
      <dgm:prSet presAssocID="{66870CA2-595E-46BC-90A6-A6199A62F61B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E3B79-73D9-416A-8F9D-F3D0E00FAE42}" type="pres">
      <dgm:prSet presAssocID="{F4279042-B4E0-4B20-9AB7-E07FE21ECB3A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840E9-113A-41CF-BE09-757DDBEA22DD}" type="pres">
      <dgm:prSet presAssocID="{EA50A48C-278D-4EF6-85DD-2DCA02FE024D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32411-F483-49E6-80A2-09A5CAC2E097}" type="pres">
      <dgm:prSet presAssocID="{BC5A881E-CC1C-4E2B-82A6-FBC86B57D805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CB9BB-DA91-4335-A38B-083A5BE382B8}" type="pres">
      <dgm:prSet presAssocID="{026E7D76-C4EC-4998-996F-1D6355B1E21F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20D85-F9F9-4B0E-9432-8A7154961EDD}" type="pres">
      <dgm:prSet presAssocID="{ECC74B36-0365-4F31-B8F0-BA45817CBDB7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42EF74-0B75-415D-9323-1B10C02947E0}" srcId="{F43EBE6D-8657-44E8-A97E-4005EB24E4E5}" destId="{BC5A881E-CC1C-4E2B-82A6-FBC86B57D805}" srcOrd="5" destOrd="0" parTransId="{EE487790-C157-42FC-939A-72EE6009E3E6}" sibTransId="{4188373F-9628-4488-A3DC-9FC57DF2D8A0}"/>
    <dgm:cxn modelId="{5FEA0695-B9FC-44EB-9B3D-97B1195648E0}" srcId="{F43EBE6D-8657-44E8-A97E-4005EB24E4E5}" destId="{026E7D76-C4EC-4998-996F-1D6355B1E21F}" srcOrd="6" destOrd="0" parTransId="{0BE22DF6-9886-4510-971A-F6E79C67B3A9}" sibTransId="{D61D180C-25E2-42A5-BB68-9331B665651C}"/>
    <dgm:cxn modelId="{F746D1C0-319F-4038-9915-D0B5D4DE0370}" type="presOf" srcId="{EA50A48C-278D-4EF6-85DD-2DCA02FE024D}" destId="{DDA840E9-113A-41CF-BE09-757DDBEA22DD}" srcOrd="0" destOrd="0" presId="urn:microsoft.com/office/officeart/2005/8/layout/radial3"/>
    <dgm:cxn modelId="{C149C13E-09C3-417F-B810-A420F13DE7F3}" type="presOf" srcId="{468684D5-59C1-4C20-9CD0-898D246191EC}" destId="{3AE05AB0-3F73-450F-AA12-6647EEEA7149}" srcOrd="0" destOrd="0" presId="urn:microsoft.com/office/officeart/2005/8/layout/radial3"/>
    <dgm:cxn modelId="{8C4D8F80-9408-4312-A066-C24712478B61}" srcId="{F43EBE6D-8657-44E8-A97E-4005EB24E4E5}" destId="{66870CA2-595E-46BC-90A6-A6199A62F61B}" srcOrd="2" destOrd="0" parTransId="{A8E5511A-2912-4263-9FBF-CF8397D9E4D1}" sibTransId="{3279B523-AF73-4D49-8DC1-1F137BED2BD4}"/>
    <dgm:cxn modelId="{F420FB6D-18B4-4611-A4EA-0F9FD2042DBD}" srcId="{F43EBE6D-8657-44E8-A97E-4005EB24E4E5}" destId="{EA50A48C-278D-4EF6-85DD-2DCA02FE024D}" srcOrd="4" destOrd="0" parTransId="{C754E16B-AE62-459A-84CC-6466D9256026}" sibTransId="{F4389208-B605-495F-B40D-797A5EC0B011}"/>
    <dgm:cxn modelId="{892C2CFE-5FED-4BFF-860B-BA090CD4AA7D}" srcId="{F43EBE6D-8657-44E8-A97E-4005EB24E4E5}" destId="{3FC0A3AF-080A-436D-9BAF-2E36A407F1F4}" srcOrd="0" destOrd="0" parTransId="{EAC5BFFE-6597-4AEE-B615-ED46260AB011}" sibTransId="{AA130C6F-2F7E-4B89-8C00-0AFB68551EA6}"/>
    <dgm:cxn modelId="{F88573C5-3EF2-49D7-99E3-D6232C2ECE8C}" type="presOf" srcId="{F43EBE6D-8657-44E8-A97E-4005EB24E4E5}" destId="{8CC0D8D7-AB21-4EB6-BFF5-B6FC8526CEED}" srcOrd="0" destOrd="0" presId="urn:microsoft.com/office/officeart/2005/8/layout/radial3"/>
    <dgm:cxn modelId="{9D87A5CF-88EF-4839-A766-4976313B416E}" srcId="{F43EBE6D-8657-44E8-A97E-4005EB24E4E5}" destId="{ECC74B36-0365-4F31-B8F0-BA45817CBDB7}" srcOrd="7" destOrd="0" parTransId="{B9DF8CD6-D298-4F18-8FB0-C873C19719E7}" sibTransId="{5FC215EF-4DB9-413A-BA8F-255D95739CB1}"/>
    <dgm:cxn modelId="{341C5ED7-E79C-4EBB-ADD0-43F22BC6AA1D}" type="presOf" srcId="{BC5A881E-CC1C-4E2B-82A6-FBC86B57D805}" destId="{05A32411-F483-49E6-80A2-09A5CAC2E097}" srcOrd="0" destOrd="0" presId="urn:microsoft.com/office/officeart/2005/8/layout/radial3"/>
    <dgm:cxn modelId="{49EFE979-306B-4A7E-97D6-EE2439953540}" srcId="{91259795-FA0B-4598-A979-E9742715ABE1}" destId="{F43EBE6D-8657-44E8-A97E-4005EB24E4E5}" srcOrd="0" destOrd="0" parTransId="{3F06F72C-832A-4E5F-BD27-F3905B115B33}" sibTransId="{876611C9-7C09-4826-B150-E90A56BD2B59}"/>
    <dgm:cxn modelId="{B624B69C-4A0A-464B-BC5C-6DB642B1110D}" srcId="{F43EBE6D-8657-44E8-A97E-4005EB24E4E5}" destId="{F4279042-B4E0-4B20-9AB7-E07FE21ECB3A}" srcOrd="3" destOrd="0" parTransId="{3008502D-C4C8-4096-BB9E-E6A608E1E9A0}" sibTransId="{86A9EAB8-F78C-49B0-9B9E-7A9F0476F014}"/>
    <dgm:cxn modelId="{1B300BA6-44A4-445E-B881-6452927C2014}" type="presOf" srcId="{F4279042-B4E0-4B20-9AB7-E07FE21ECB3A}" destId="{9B9E3B79-73D9-416A-8F9D-F3D0E00FAE42}" srcOrd="0" destOrd="0" presId="urn:microsoft.com/office/officeart/2005/8/layout/radial3"/>
    <dgm:cxn modelId="{141590B9-6B2A-42CC-BFEA-5AC6C459EEBB}" type="presOf" srcId="{66870CA2-595E-46BC-90A6-A6199A62F61B}" destId="{D60FE4BF-063E-4366-9E68-C007A1CF7190}" srcOrd="0" destOrd="0" presId="urn:microsoft.com/office/officeart/2005/8/layout/radial3"/>
    <dgm:cxn modelId="{2BF0A58A-7260-48B0-89E0-9AEF6AAA918D}" type="presOf" srcId="{ECC74B36-0365-4F31-B8F0-BA45817CBDB7}" destId="{DCE20D85-F9F9-4B0E-9432-8A7154961EDD}" srcOrd="0" destOrd="0" presId="urn:microsoft.com/office/officeart/2005/8/layout/radial3"/>
    <dgm:cxn modelId="{853E78BF-3E8B-4345-A9D7-B0A136E5436A}" type="presOf" srcId="{91259795-FA0B-4598-A979-E9742715ABE1}" destId="{BF5864E8-33B9-402C-A255-B9D603F0D8C0}" srcOrd="0" destOrd="0" presId="urn:microsoft.com/office/officeart/2005/8/layout/radial3"/>
    <dgm:cxn modelId="{B7EB8915-5C53-40F3-B5DA-265FDE0C0DF1}" srcId="{F43EBE6D-8657-44E8-A97E-4005EB24E4E5}" destId="{468684D5-59C1-4C20-9CD0-898D246191EC}" srcOrd="1" destOrd="0" parTransId="{471D8523-CC0B-41D4-98AC-4D2C460837E7}" sibTransId="{FA15F01A-C2DD-43B9-B3C0-D00C0212C092}"/>
    <dgm:cxn modelId="{F764FA60-6D32-4B28-8A4A-CB826B9F59E1}" type="presOf" srcId="{026E7D76-C4EC-4998-996F-1D6355B1E21F}" destId="{4E7CB9BB-DA91-4335-A38B-083A5BE382B8}" srcOrd="0" destOrd="0" presId="urn:microsoft.com/office/officeart/2005/8/layout/radial3"/>
    <dgm:cxn modelId="{045E376D-05B8-4AE8-B5C2-1220667C2F91}" type="presOf" srcId="{3FC0A3AF-080A-436D-9BAF-2E36A407F1F4}" destId="{89EE112E-189D-4857-A247-BD9F3E024914}" srcOrd="0" destOrd="0" presId="urn:microsoft.com/office/officeart/2005/8/layout/radial3"/>
    <dgm:cxn modelId="{2CFF73A5-40F7-426F-9157-ED6D5E191A27}" type="presParOf" srcId="{BF5864E8-33B9-402C-A255-B9D603F0D8C0}" destId="{A1F9AE67-5AA0-4CF0-8441-3100DA27BFD8}" srcOrd="0" destOrd="0" presId="urn:microsoft.com/office/officeart/2005/8/layout/radial3"/>
    <dgm:cxn modelId="{15482A81-0A3A-4A37-B845-B321766E0B78}" type="presParOf" srcId="{A1F9AE67-5AA0-4CF0-8441-3100DA27BFD8}" destId="{8CC0D8D7-AB21-4EB6-BFF5-B6FC8526CEED}" srcOrd="0" destOrd="0" presId="urn:microsoft.com/office/officeart/2005/8/layout/radial3"/>
    <dgm:cxn modelId="{07C15048-06AD-4A2A-ADF9-6DFDAAD8E36C}" type="presParOf" srcId="{A1F9AE67-5AA0-4CF0-8441-3100DA27BFD8}" destId="{89EE112E-189D-4857-A247-BD9F3E024914}" srcOrd="1" destOrd="0" presId="urn:microsoft.com/office/officeart/2005/8/layout/radial3"/>
    <dgm:cxn modelId="{18266114-C67E-447E-9794-F0C4E334F046}" type="presParOf" srcId="{A1F9AE67-5AA0-4CF0-8441-3100DA27BFD8}" destId="{3AE05AB0-3F73-450F-AA12-6647EEEA7149}" srcOrd="2" destOrd="0" presId="urn:microsoft.com/office/officeart/2005/8/layout/radial3"/>
    <dgm:cxn modelId="{E8BD3549-1E7A-4C7E-A2A3-AD9EC46A3772}" type="presParOf" srcId="{A1F9AE67-5AA0-4CF0-8441-3100DA27BFD8}" destId="{D60FE4BF-063E-4366-9E68-C007A1CF7190}" srcOrd="3" destOrd="0" presId="urn:microsoft.com/office/officeart/2005/8/layout/radial3"/>
    <dgm:cxn modelId="{32E5E046-F14D-4250-8CB7-D5E2C1823719}" type="presParOf" srcId="{A1F9AE67-5AA0-4CF0-8441-3100DA27BFD8}" destId="{9B9E3B79-73D9-416A-8F9D-F3D0E00FAE42}" srcOrd="4" destOrd="0" presId="urn:microsoft.com/office/officeart/2005/8/layout/radial3"/>
    <dgm:cxn modelId="{9581D49B-291C-424E-8C6F-529A3520C552}" type="presParOf" srcId="{A1F9AE67-5AA0-4CF0-8441-3100DA27BFD8}" destId="{DDA840E9-113A-41CF-BE09-757DDBEA22DD}" srcOrd="5" destOrd="0" presId="urn:microsoft.com/office/officeart/2005/8/layout/radial3"/>
    <dgm:cxn modelId="{0DBCAB1B-61BB-44C4-8937-1603AC2ADE68}" type="presParOf" srcId="{A1F9AE67-5AA0-4CF0-8441-3100DA27BFD8}" destId="{05A32411-F483-49E6-80A2-09A5CAC2E097}" srcOrd="6" destOrd="0" presId="urn:microsoft.com/office/officeart/2005/8/layout/radial3"/>
    <dgm:cxn modelId="{A4A439BE-31DA-49A7-9DDF-242E75D44148}" type="presParOf" srcId="{A1F9AE67-5AA0-4CF0-8441-3100DA27BFD8}" destId="{4E7CB9BB-DA91-4335-A38B-083A5BE382B8}" srcOrd="7" destOrd="0" presId="urn:microsoft.com/office/officeart/2005/8/layout/radial3"/>
    <dgm:cxn modelId="{CE5BEDDB-E4F0-4963-A39D-E1CABA20433D}" type="presParOf" srcId="{A1F9AE67-5AA0-4CF0-8441-3100DA27BFD8}" destId="{DCE20D85-F9F9-4B0E-9432-8A7154961EDD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3F9D91-BD8F-4060-9AA2-674CC8DE7914}" type="doc">
      <dgm:prSet loTypeId="urn:microsoft.com/office/officeart/2005/8/layout/radial4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EB5E847-2944-434A-BC83-1730DC1D0634}">
      <dgm:prSet phldrT="[Текст]" custT="1"/>
      <dgm:spPr>
        <a:scene3d>
          <a:camera prst="orthographicFront"/>
          <a:lightRig rig="chilly" dir="t"/>
        </a:scene3d>
        <a:sp3d prstMaterial="plastic">
          <a:bevelT w="120900" h="88900" prst="relaxedInset"/>
          <a:bevelB w="88900" h="31750" prst="angle"/>
        </a:sp3d>
      </dgm:spPr>
      <dgm:t>
        <a:bodyPr lIns="0" tIns="0" rIns="0" bIns="0"/>
        <a:lstStyle/>
        <a:p>
          <a:pPr>
            <a:lnSpc>
              <a:spcPct val="150000"/>
            </a:lnSpc>
          </a:pPr>
          <a:r>
            <a:rPr lang="ru-RU" sz="2100" b="1" spc="-60" baseline="0" dirty="0" smtClean="0"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rPr>
            <a:t>“Индикаторы коррупции”</a:t>
          </a:r>
          <a:endParaRPr lang="ru-RU" sz="2100" spc="-60" baseline="0" dirty="0">
            <a:solidFill>
              <a:srgbClr val="FF0000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a:endParaRPr>
        </a:p>
      </dgm:t>
    </dgm:pt>
    <dgm:pt modelId="{3B25C8D4-C320-4B4D-A713-C23B9F9ACF8B}" type="parTrans" cxnId="{3F66B269-77ED-4EB9-93D1-78329C7E035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474B1BF-F8E8-4C9B-9961-9F06E62B722B}" type="sibTrans" cxnId="{3F66B269-77ED-4EB9-93D1-78329C7E035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AD8AC00-4B3C-45AC-A585-A7D90FFAB2B3}">
      <dgm:prSet phldrT="[Текст]" custT="1"/>
      <dgm:spPr/>
      <dgm:t>
        <a:bodyPr/>
        <a:lstStyle/>
        <a:p>
          <a:r>
            <a:rPr lang="ru-RU" sz="1200" smtClean="0">
              <a:solidFill>
                <a:schemeClr val="tx1"/>
              </a:solidFill>
            </a:rPr>
            <a:t>продажа имущества, принадлежащего организации, по заниженной стоимости (ниже рыночной)</a:t>
          </a:r>
          <a:endParaRPr lang="ru-RU" sz="1200" dirty="0">
            <a:solidFill>
              <a:schemeClr val="tx1"/>
            </a:solidFill>
          </a:endParaRPr>
        </a:p>
      </dgm:t>
    </dgm:pt>
    <dgm:pt modelId="{C0E97950-597A-44EE-98F3-0AF0C77D59E8}" type="sibTrans" cxnId="{08224288-636C-481F-8A9D-F22D6E1FF3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F9A4FDF-BE31-4CE3-8CED-EA619A744EDF}" type="parTrans" cxnId="{08224288-636C-481F-8A9D-F22D6E1FF3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EE4CC40-35FD-45FA-938A-DD55C0D320B3}">
      <dgm:prSet phldrT="[Текст]" custT="1"/>
      <dgm:spPr/>
      <dgm:t>
        <a:bodyPr/>
        <a:lstStyle/>
        <a:p>
          <a:r>
            <a:rPr lang="ru-RU" sz="1200" smtClean="0">
              <a:solidFill>
                <a:schemeClr val="tx1"/>
              </a:solidFill>
            </a:rPr>
            <a:t>отклонение стоимости приобретаемых товаров, работ и услуг от среднерыночных значений</a:t>
          </a:r>
          <a:endParaRPr lang="ru-RU" sz="1200" dirty="0">
            <a:solidFill>
              <a:schemeClr val="tx1"/>
            </a:solidFill>
          </a:endParaRPr>
        </a:p>
      </dgm:t>
    </dgm:pt>
    <dgm:pt modelId="{99B0248E-2720-44AA-BE9C-22CAB7544DC5}" type="sibTrans" cxnId="{63E8D15D-1FD7-472B-9691-D62F30217A6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74658AC-7D9D-4877-8B6D-757C28B69EAB}" type="parTrans" cxnId="{63E8D15D-1FD7-472B-9691-D62F30217A6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A585115-DA90-4A2C-ADFC-5A67A865655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приобретение конкурентных товаров или услуг у одной организации или последовательное приобретение аналогичных товаров или услуг у одной узкой группы организаций</a:t>
          </a:r>
          <a:endParaRPr lang="ru-RU" sz="1200" dirty="0">
            <a:solidFill>
              <a:schemeClr val="tx1"/>
            </a:solidFill>
          </a:endParaRPr>
        </a:p>
      </dgm:t>
    </dgm:pt>
    <dgm:pt modelId="{EDDA0DF6-18B7-4411-98DA-EE73B6FFAA15}" type="sibTrans" cxnId="{5B479303-09E8-41A0-8272-0086FE45B72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07133C-3668-4689-9555-701A89CC7B38}" type="parTrans" cxnId="{5B479303-09E8-41A0-8272-0086FE45B72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82800CB-0F3B-4B79-8459-CA3E4BACAAA3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получение значительной доли контрактов и (или) значительной доли средств, распределенных заказчиком в течение календарного года одной организацией или связанными организациями и </a:t>
          </a:r>
          <a:r>
            <a:rPr lang="ru-RU" sz="1200" dirty="0" err="1" smtClean="0">
              <a:solidFill>
                <a:schemeClr val="tx1"/>
              </a:solidFill>
            </a:rPr>
            <a:t>т.п</a:t>
          </a:r>
          <a:endParaRPr lang="ru-RU" sz="1200" dirty="0">
            <a:solidFill>
              <a:schemeClr val="tx1"/>
            </a:solidFill>
          </a:endParaRPr>
        </a:p>
      </dgm:t>
    </dgm:pt>
    <dgm:pt modelId="{D50A7786-E360-441D-8247-839E895CD26E}" type="parTrans" cxnId="{B0F0659A-531E-40B6-82F4-6076EA755DB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05431D6-D300-4724-A8C8-0A3357E40EFB}" type="sibTrans" cxnId="{B0F0659A-531E-40B6-82F4-6076EA755DB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E9B4712-D06F-4324-B813-60D89C6F462C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слишком низкая цена закупки, непривлекательная на открытом рынке</a:t>
          </a:r>
          <a:endParaRPr lang="ru-RU" sz="1200" dirty="0">
            <a:solidFill>
              <a:schemeClr val="tx1"/>
            </a:solidFill>
          </a:endParaRPr>
        </a:p>
      </dgm:t>
    </dgm:pt>
    <dgm:pt modelId="{BB8F2103-38E9-4161-997B-514B5F28048A}" type="parTrans" cxnId="{08D58639-4251-4C9A-A42A-8F5C59B34CA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D3CF36-047C-46E4-A15A-707A56C4B274}" type="sibTrans" cxnId="{08D58639-4251-4C9A-A42A-8F5C59B34CA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3CE0571-5692-4D6A-A227-26E736510BA8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участие в закупке организаций, учредителями, участниками, бенефициарами, работниками которых ранее являлись работники организации-заказчика</a:t>
          </a:r>
          <a:endParaRPr lang="ru-RU" sz="1200" dirty="0">
            <a:solidFill>
              <a:schemeClr val="tx1"/>
            </a:solidFill>
          </a:endParaRPr>
        </a:p>
      </dgm:t>
    </dgm:pt>
    <dgm:pt modelId="{9AD34636-DD93-4D53-A4FC-AE9BB82AF547}" type="parTrans" cxnId="{591691CA-83FB-482F-BC97-053562B266A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603CA66-9772-4C47-84B4-D25513D4693F}" type="sibTrans" cxnId="{591691CA-83FB-482F-BC97-053562B266A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D3E6DD2-3C94-432E-B300-B5B2AF71B23D}" type="pres">
      <dgm:prSet presAssocID="{293F9D91-BD8F-4060-9AA2-674CC8DE791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D5D3BBB-B12C-40A6-81F3-D516BC9C0943}" type="pres">
      <dgm:prSet presAssocID="{EEB5E847-2944-434A-BC83-1730DC1D0634}" presName="centerShape" presStyleLbl="node0" presStyleIdx="0" presStyleCnt="1"/>
      <dgm:spPr/>
      <dgm:t>
        <a:bodyPr/>
        <a:lstStyle/>
        <a:p>
          <a:endParaRPr lang="ru-RU"/>
        </a:p>
      </dgm:t>
    </dgm:pt>
    <dgm:pt modelId="{32EA973F-DF07-4929-AE19-5097202C1092}" type="pres">
      <dgm:prSet presAssocID="{7F9A4FDF-BE31-4CE3-8CED-EA619A744EDF}" presName="parTrans" presStyleLbl="bgSibTrans2D1" presStyleIdx="0" presStyleCnt="6"/>
      <dgm:spPr/>
    </dgm:pt>
    <dgm:pt modelId="{35D362E4-37DD-458B-A216-A7DBA3138406}" type="pres">
      <dgm:prSet presAssocID="{BAD8AC00-4B3C-45AC-A585-A7D90FFAB2B3}" presName="node" presStyleLbl="node1" presStyleIdx="0" presStyleCnt="6" custScaleX="150545" custScaleY="110338" custRadScaleRad="85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DC801-1074-4A0B-986A-F29D96B37F03}" type="pres">
      <dgm:prSet presAssocID="{174658AC-7D9D-4877-8B6D-757C28B69EAB}" presName="parTrans" presStyleLbl="bgSibTrans2D1" presStyleIdx="1" presStyleCnt="6"/>
      <dgm:spPr/>
    </dgm:pt>
    <dgm:pt modelId="{3E1128D2-7BD5-4921-835B-78635595CFB8}" type="pres">
      <dgm:prSet presAssocID="{0EE4CC40-35FD-45FA-938A-DD55C0D320B3}" presName="node" presStyleLbl="node1" presStyleIdx="1" presStyleCnt="6" custScaleX="150545" custScaleY="110338" custRadScaleRad="90883" custRadScaleInc="-14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8C10F-571F-4A9A-93E0-EC47A85063C3}" type="pres">
      <dgm:prSet presAssocID="{8307133C-3668-4689-9555-701A89CC7B38}" presName="parTrans" presStyleLbl="bgSibTrans2D1" presStyleIdx="2" presStyleCnt="6"/>
      <dgm:spPr/>
    </dgm:pt>
    <dgm:pt modelId="{3C13D4A4-5A7D-4903-A2CD-1749D74DB2B5}" type="pres">
      <dgm:prSet presAssocID="{DA585115-DA90-4A2C-ADFC-5A67A8656555}" presName="node" presStyleLbl="node1" presStyleIdx="2" presStyleCnt="6" custScaleX="150545" custScaleY="110338" custRadScaleRad="102845" custRadScaleInc="-16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B4DB3-F519-4309-A137-37AAC874C535}" type="pres">
      <dgm:prSet presAssocID="{BB8F2103-38E9-4161-997B-514B5F28048A}" presName="parTrans" presStyleLbl="bgSibTrans2D1" presStyleIdx="3" presStyleCnt="6"/>
      <dgm:spPr/>
    </dgm:pt>
    <dgm:pt modelId="{3030C2F2-7A56-4F87-8409-2EA5B35EC9EA}" type="pres">
      <dgm:prSet presAssocID="{4E9B4712-D06F-4324-B813-60D89C6F462C}" presName="node" presStyleLbl="node1" presStyleIdx="3" presStyleCnt="6" custScaleX="150545" custScaleY="110338" custRadScaleRad="101141" custRadScaleInc="6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62EB6-9026-4ACB-9214-FF99276B05B8}" type="pres">
      <dgm:prSet presAssocID="{9AD34636-DD93-4D53-A4FC-AE9BB82AF547}" presName="parTrans" presStyleLbl="bgSibTrans2D1" presStyleIdx="4" presStyleCnt="6"/>
      <dgm:spPr/>
    </dgm:pt>
    <dgm:pt modelId="{CB50D778-9DED-4CC2-9FC4-F2EE61221973}" type="pres">
      <dgm:prSet presAssocID="{23CE0571-5692-4D6A-A227-26E736510BA8}" presName="node" presStyleLbl="node1" presStyleIdx="4" presStyleCnt="6" custScaleX="150545" custScaleY="110338" custRadScaleRad="91016" custRadScaleInc="14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6D61D-CBF0-4724-B4D7-D5BDA54B73F4}" type="pres">
      <dgm:prSet presAssocID="{D50A7786-E360-441D-8247-839E895CD26E}" presName="parTrans" presStyleLbl="bgSibTrans2D1" presStyleIdx="5" presStyleCnt="6"/>
      <dgm:spPr/>
    </dgm:pt>
    <dgm:pt modelId="{89CC2D82-8750-486E-9CBC-FA0E1753C9BF}" type="pres">
      <dgm:prSet presAssocID="{C82800CB-0F3B-4B79-8459-CA3E4BACAAA3}" presName="node" presStyleLbl="node1" presStyleIdx="5" presStyleCnt="6" custScaleX="150545" custScaleY="110338" custRadScaleRad="84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7B53B2-DC09-4883-AB2C-A1C363B3612F}" type="presOf" srcId="{0EE4CC40-35FD-45FA-938A-DD55C0D320B3}" destId="{3E1128D2-7BD5-4921-835B-78635595CFB8}" srcOrd="0" destOrd="0" presId="urn:microsoft.com/office/officeart/2005/8/layout/radial4"/>
    <dgm:cxn modelId="{72BD3F67-E2F1-4EF5-BC54-2257F941939A}" type="presOf" srcId="{C82800CB-0F3B-4B79-8459-CA3E4BACAAA3}" destId="{89CC2D82-8750-486E-9CBC-FA0E1753C9BF}" srcOrd="0" destOrd="0" presId="urn:microsoft.com/office/officeart/2005/8/layout/radial4"/>
    <dgm:cxn modelId="{3F66B269-77ED-4EB9-93D1-78329C7E0354}" srcId="{293F9D91-BD8F-4060-9AA2-674CC8DE7914}" destId="{EEB5E847-2944-434A-BC83-1730DC1D0634}" srcOrd="0" destOrd="0" parTransId="{3B25C8D4-C320-4B4D-A713-C23B9F9ACF8B}" sibTransId="{B474B1BF-F8E8-4C9B-9961-9F06E62B722B}"/>
    <dgm:cxn modelId="{63E8D15D-1FD7-472B-9691-D62F30217A64}" srcId="{EEB5E847-2944-434A-BC83-1730DC1D0634}" destId="{0EE4CC40-35FD-45FA-938A-DD55C0D320B3}" srcOrd="1" destOrd="0" parTransId="{174658AC-7D9D-4877-8B6D-757C28B69EAB}" sibTransId="{99B0248E-2720-44AA-BE9C-22CAB7544DC5}"/>
    <dgm:cxn modelId="{162ED807-4ACD-4502-94AA-E6F3CDDF8E5A}" type="presOf" srcId="{BB8F2103-38E9-4161-997B-514B5F28048A}" destId="{BB4B4DB3-F519-4309-A137-37AAC874C535}" srcOrd="0" destOrd="0" presId="urn:microsoft.com/office/officeart/2005/8/layout/radial4"/>
    <dgm:cxn modelId="{08224288-636C-481F-8A9D-F22D6E1FF333}" srcId="{EEB5E847-2944-434A-BC83-1730DC1D0634}" destId="{BAD8AC00-4B3C-45AC-A585-A7D90FFAB2B3}" srcOrd="0" destOrd="0" parTransId="{7F9A4FDF-BE31-4CE3-8CED-EA619A744EDF}" sibTransId="{C0E97950-597A-44EE-98F3-0AF0C77D59E8}"/>
    <dgm:cxn modelId="{41FDCEF7-018F-4138-830E-F7770C6D699F}" type="presOf" srcId="{8307133C-3668-4689-9555-701A89CC7B38}" destId="{8638C10F-571F-4A9A-93E0-EC47A85063C3}" srcOrd="0" destOrd="0" presId="urn:microsoft.com/office/officeart/2005/8/layout/radial4"/>
    <dgm:cxn modelId="{0C52667E-0FA7-4AC8-A1C0-8001DAF2B27C}" type="presOf" srcId="{EEB5E847-2944-434A-BC83-1730DC1D0634}" destId="{5D5D3BBB-B12C-40A6-81F3-D516BC9C0943}" srcOrd="0" destOrd="0" presId="urn:microsoft.com/office/officeart/2005/8/layout/radial4"/>
    <dgm:cxn modelId="{851508A2-E185-4514-96CD-103E4668798D}" type="presOf" srcId="{23CE0571-5692-4D6A-A227-26E736510BA8}" destId="{CB50D778-9DED-4CC2-9FC4-F2EE61221973}" srcOrd="0" destOrd="0" presId="urn:microsoft.com/office/officeart/2005/8/layout/radial4"/>
    <dgm:cxn modelId="{502DDB0C-D076-4D24-B72B-9978EDA8B461}" type="presOf" srcId="{DA585115-DA90-4A2C-ADFC-5A67A8656555}" destId="{3C13D4A4-5A7D-4903-A2CD-1749D74DB2B5}" srcOrd="0" destOrd="0" presId="urn:microsoft.com/office/officeart/2005/8/layout/radial4"/>
    <dgm:cxn modelId="{314106AD-2131-42EC-9578-0C5CB7EFD313}" type="presOf" srcId="{174658AC-7D9D-4877-8B6D-757C28B69EAB}" destId="{982DC801-1074-4A0B-986A-F29D96B37F03}" srcOrd="0" destOrd="0" presId="urn:microsoft.com/office/officeart/2005/8/layout/radial4"/>
    <dgm:cxn modelId="{0BD2FEDA-0498-422E-A671-8F9C4F3129CF}" type="presOf" srcId="{4E9B4712-D06F-4324-B813-60D89C6F462C}" destId="{3030C2F2-7A56-4F87-8409-2EA5B35EC9EA}" srcOrd="0" destOrd="0" presId="urn:microsoft.com/office/officeart/2005/8/layout/radial4"/>
    <dgm:cxn modelId="{591691CA-83FB-482F-BC97-053562B266A9}" srcId="{EEB5E847-2944-434A-BC83-1730DC1D0634}" destId="{23CE0571-5692-4D6A-A227-26E736510BA8}" srcOrd="4" destOrd="0" parTransId="{9AD34636-DD93-4D53-A4FC-AE9BB82AF547}" sibTransId="{6603CA66-9772-4C47-84B4-D25513D4693F}"/>
    <dgm:cxn modelId="{0D38E9ED-72F3-487F-A108-DB12D2109D87}" type="presOf" srcId="{BAD8AC00-4B3C-45AC-A585-A7D90FFAB2B3}" destId="{35D362E4-37DD-458B-A216-A7DBA3138406}" srcOrd="0" destOrd="0" presId="urn:microsoft.com/office/officeart/2005/8/layout/radial4"/>
    <dgm:cxn modelId="{B0F0659A-531E-40B6-82F4-6076EA755DBF}" srcId="{EEB5E847-2944-434A-BC83-1730DC1D0634}" destId="{C82800CB-0F3B-4B79-8459-CA3E4BACAAA3}" srcOrd="5" destOrd="0" parTransId="{D50A7786-E360-441D-8247-839E895CD26E}" sibTransId="{D05431D6-D300-4724-A8C8-0A3357E40EFB}"/>
    <dgm:cxn modelId="{A250E79D-DEE6-4988-812B-9BF5002F3A68}" type="presOf" srcId="{293F9D91-BD8F-4060-9AA2-674CC8DE7914}" destId="{1D3E6DD2-3C94-432E-B300-B5B2AF71B23D}" srcOrd="0" destOrd="0" presId="urn:microsoft.com/office/officeart/2005/8/layout/radial4"/>
    <dgm:cxn modelId="{08D58639-4251-4C9A-A42A-8F5C59B34CA1}" srcId="{EEB5E847-2944-434A-BC83-1730DC1D0634}" destId="{4E9B4712-D06F-4324-B813-60D89C6F462C}" srcOrd="3" destOrd="0" parTransId="{BB8F2103-38E9-4161-997B-514B5F28048A}" sibTransId="{2FD3CF36-047C-46E4-A15A-707A56C4B274}"/>
    <dgm:cxn modelId="{D58942EE-89AB-4E09-B5CB-1B124899B920}" type="presOf" srcId="{7F9A4FDF-BE31-4CE3-8CED-EA619A744EDF}" destId="{32EA973F-DF07-4929-AE19-5097202C1092}" srcOrd="0" destOrd="0" presId="urn:microsoft.com/office/officeart/2005/8/layout/radial4"/>
    <dgm:cxn modelId="{B66A96FB-FF31-4922-B464-473F91D32877}" type="presOf" srcId="{9AD34636-DD93-4D53-A4FC-AE9BB82AF547}" destId="{B4862EB6-9026-4ACB-9214-FF99276B05B8}" srcOrd="0" destOrd="0" presId="urn:microsoft.com/office/officeart/2005/8/layout/radial4"/>
    <dgm:cxn modelId="{5B479303-09E8-41A0-8272-0086FE45B727}" srcId="{EEB5E847-2944-434A-BC83-1730DC1D0634}" destId="{DA585115-DA90-4A2C-ADFC-5A67A8656555}" srcOrd="2" destOrd="0" parTransId="{8307133C-3668-4689-9555-701A89CC7B38}" sibTransId="{EDDA0DF6-18B7-4411-98DA-EE73B6FFAA15}"/>
    <dgm:cxn modelId="{AF63D280-36C2-4AC8-B43C-790F1B9345CF}" type="presOf" srcId="{D50A7786-E360-441D-8247-839E895CD26E}" destId="{D446D61D-CBF0-4724-B4D7-D5BDA54B73F4}" srcOrd="0" destOrd="0" presId="urn:microsoft.com/office/officeart/2005/8/layout/radial4"/>
    <dgm:cxn modelId="{EC7CB47D-98FC-43A5-9E30-034771DBE449}" type="presParOf" srcId="{1D3E6DD2-3C94-432E-B300-B5B2AF71B23D}" destId="{5D5D3BBB-B12C-40A6-81F3-D516BC9C0943}" srcOrd="0" destOrd="0" presId="urn:microsoft.com/office/officeart/2005/8/layout/radial4"/>
    <dgm:cxn modelId="{104644B6-BC53-47D5-ADDD-68487882FAE5}" type="presParOf" srcId="{1D3E6DD2-3C94-432E-B300-B5B2AF71B23D}" destId="{32EA973F-DF07-4929-AE19-5097202C1092}" srcOrd="1" destOrd="0" presId="urn:microsoft.com/office/officeart/2005/8/layout/radial4"/>
    <dgm:cxn modelId="{48DFCFEE-AC2D-4DD7-B971-FA78EDBADD4A}" type="presParOf" srcId="{1D3E6DD2-3C94-432E-B300-B5B2AF71B23D}" destId="{35D362E4-37DD-458B-A216-A7DBA3138406}" srcOrd="2" destOrd="0" presId="urn:microsoft.com/office/officeart/2005/8/layout/radial4"/>
    <dgm:cxn modelId="{698E8FE3-099C-41A0-9AD1-F7736483FAB4}" type="presParOf" srcId="{1D3E6DD2-3C94-432E-B300-B5B2AF71B23D}" destId="{982DC801-1074-4A0B-986A-F29D96B37F03}" srcOrd="3" destOrd="0" presId="urn:microsoft.com/office/officeart/2005/8/layout/radial4"/>
    <dgm:cxn modelId="{88DFEC67-108C-4C51-BD2A-282EC8C601D1}" type="presParOf" srcId="{1D3E6DD2-3C94-432E-B300-B5B2AF71B23D}" destId="{3E1128D2-7BD5-4921-835B-78635595CFB8}" srcOrd="4" destOrd="0" presId="urn:microsoft.com/office/officeart/2005/8/layout/radial4"/>
    <dgm:cxn modelId="{24126A48-CC0C-4272-B5B5-D43449BADF64}" type="presParOf" srcId="{1D3E6DD2-3C94-432E-B300-B5B2AF71B23D}" destId="{8638C10F-571F-4A9A-93E0-EC47A85063C3}" srcOrd="5" destOrd="0" presId="urn:microsoft.com/office/officeart/2005/8/layout/radial4"/>
    <dgm:cxn modelId="{1A8A289F-89C3-44F4-929B-C1634690799B}" type="presParOf" srcId="{1D3E6DD2-3C94-432E-B300-B5B2AF71B23D}" destId="{3C13D4A4-5A7D-4903-A2CD-1749D74DB2B5}" srcOrd="6" destOrd="0" presId="urn:microsoft.com/office/officeart/2005/8/layout/radial4"/>
    <dgm:cxn modelId="{26B7CB94-8D2B-46AF-B4AD-FD276B8F1760}" type="presParOf" srcId="{1D3E6DD2-3C94-432E-B300-B5B2AF71B23D}" destId="{BB4B4DB3-F519-4309-A137-37AAC874C535}" srcOrd="7" destOrd="0" presId="urn:microsoft.com/office/officeart/2005/8/layout/radial4"/>
    <dgm:cxn modelId="{23C18930-0DC9-4804-8D03-4ECC2E6C1F29}" type="presParOf" srcId="{1D3E6DD2-3C94-432E-B300-B5B2AF71B23D}" destId="{3030C2F2-7A56-4F87-8409-2EA5B35EC9EA}" srcOrd="8" destOrd="0" presId="urn:microsoft.com/office/officeart/2005/8/layout/radial4"/>
    <dgm:cxn modelId="{80121400-DC62-47ED-925A-C47A73ACEB36}" type="presParOf" srcId="{1D3E6DD2-3C94-432E-B300-B5B2AF71B23D}" destId="{B4862EB6-9026-4ACB-9214-FF99276B05B8}" srcOrd="9" destOrd="0" presId="urn:microsoft.com/office/officeart/2005/8/layout/radial4"/>
    <dgm:cxn modelId="{A41CCD8D-FA33-40AF-8388-A4D9BFB61FB2}" type="presParOf" srcId="{1D3E6DD2-3C94-432E-B300-B5B2AF71B23D}" destId="{CB50D778-9DED-4CC2-9FC4-F2EE61221973}" srcOrd="10" destOrd="0" presId="urn:microsoft.com/office/officeart/2005/8/layout/radial4"/>
    <dgm:cxn modelId="{45A4E705-80AB-4180-8F0D-C2EC2DA05DF0}" type="presParOf" srcId="{1D3E6DD2-3C94-432E-B300-B5B2AF71B23D}" destId="{D446D61D-CBF0-4724-B4D7-D5BDA54B73F4}" srcOrd="11" destOrd="0" presId="urn:microsoft.com/office/officeart/2005/8/layout/radial4"/>
    <dgm:cxn modelId="{96FAB944-62B2-4F10-8A4D-23167D2720CB}" type="presParOf" srcId="{1D3E6DD2-3C94-432E-B300-B5B2AF71B23D}" destId="{89CC2D82-8750-486E-9CBC-FA0E1753C9BF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B069F9-4F1F-43CE-A3BC-0B1A23B52C73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53016CE-004F-4B82-9873-B26F1FA6816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</a:rPr>
            <a:t>Направления сотрудничества с правоохранительными органами</a:t>
          </a:r>
          <a:endParaRPr lang="ru-RU" sz="2000" b="1" dirty="0">
            <a:solidFill>
              <a:srgbClr val="FF0000"/>
            </a:solidFill>
          </a:endParaRPr>
        </a:p>
      </dgm:t>
    </dgm:pt>
    <dgm:pt modelId="{F61C30C6-318D-480A-9D6E-5AD5EAFA88E8}" type="parTrans" cxnId="{D0185263-1931-4AA6-918B-79B940A6F77C}">
      <dgm:prSet/>
      <dgm:spPr/>
      <dgm:t>
        <a:bodyPr/>
        <a:lstStyle/>
        <a:p>
          <a:endParaRPr lang="ru-RU" sz="1200"/>
        </a:p>
      </dgm:t>
    </dgm:pt>
    <dgm:pt modelId="{AB53D789-C8E4-4887-B2F1-AD07112347B3}" type="sibTrans" cxnId="{D0185263-1931-4AA6-918B-79B940A6F77C}">
      <dgm:prSet/>
      <dgm:spPr/>
      <dgm:t>
        <a:bodyPr/>
        <a:lstStyle/>
        <a:p>
          <a:endParaRPr lang="ru-RU" sz="1200"/>
        </a:p>
      </dgm:t>
    </dgm:pt>
    <dgm:pt modelId="{8BD21C98-1BD2-4D5B-B77C-0D65AEFC7679}">
      <dgm:prSet phldrT="[Текст]" custT="1"/>
      <dgm:spPr/>
      <dgm:t>
        <a:bodyPr lIns="180000" rIns="180000"/>
        <a:lstStyle/>
        <a:p>
          <a:pPr algn="l"/>
          <a:r>
            <a:rPr lang="ru-RU" sz="1400" dirty="0" smtClean="0">
              <a:solidFill>
                <a:schemeClr val="tx1"/>
              </a:solidFill>
            </a:rPr>
            <a:t>Организация может принять на себя публичное обязательство сообщать в соответствующие правоохранительные органы о случаях совершения коррупционных правонарушений, о которых организации (работникам организации) стало известно.</a:t>
          </a:r>
          <a:endParaRPr lang="ru-RU" sz="1400" dirty="0">
            <a:solidFill>
              <a:schemeClr val="tx1"/>
            </a:solidFill>
          </a:endParaRPr>
        </a:p>
      </dgm:t>
    </dgm:pt>
    <dgm:pt modelId="{CC1D36A5-9814-42A1-B0FD-49A4AC2D62ED}" type="parTrans" cxnId="{C3E57C97-19FA-4463-8751-832493ECDCE2}">
      <dgm:prSet custT="1"/>
      <dgm:spPr/>
      <dgm:t>
        <a:bodyPr/>
        <a:lstStyle/>
        <a:p>
          <a:endParaRPr lang="ru-RU" sz="1200"/>
        </a:p>
      </dgm:t>
    </dgm:pt>
    <dgm:pt modelId="{19D18812-1A2E-4D7A-90A9-839AEE9942A6}" type="sibTrans" cxnId="{C3E57C97-19FA-4463-8751-832493ECDCE2}">
      <dgm:prSet/>
      <dgm:spPr/>
      <dgm:t>
        <a:bodyPr/>
        <a:lstStyle/>
        <a:p>
          <a:endParaRPr lang="ru-RU" sz="1200"/>
        </a:p>
      </dgm:t>
    </dgm:pt>
    <dgm:pt modelId="{B978108C-EF67-4E89-A802-5F9EA722C8C6}">
      <dgm:prSet phldrT="[Текст]" custT="1"/>
      <dgm:spPr/>
      <dgm:t>
        <a:bodyPr lIns="180000" rIns="180000"/>
        <a:lstStyle/>
        <a:p>
          <a:pPr algn="l"/>
          <a:r>
            <a:rPr lang="ru-RU" sz="1400" dirty="0" smtClean="0">
              <a:solidFill>
                <a:schemeClr val="tx1"/>
              </a:solidFill>
            </a:rPr>
            <a:t>Организации следует принять на себя обязательство воздерживаться от каких-либо санкций в отношении своих сотрудников, сообщивших в правоохранительные органы о ставшей им известной в ходе выполнения трудовых обязанностей информации о подготовке или совершении коррупционного правонарушения.</a:t>
          </a:r>
          <a:endParaRPr lang="ru-RU" sz="1400" dirty="0">
            <a:solidFill>
              <a:schemeClr val="tx1"/>
            </a:solidFill>
          </a:endParaRPr>
        </a:p>
      </dgm:t>
    </dgm:pt>
    <dgm:pt modelId="{2FB86109-40FB-4507-8656-FC859817BAE3}" type="parTrans" cxnId="{ADB59D87-9A83-4255-BBE0-F87452904715}">
      <dgm:prSet custT="1"/>
      <dgm:spPr/>
      <dgm:t>
        <a:bodyPr/>
        <a:lstStyle/>
        <a:p>
          <a:endParaRPr lang="ru-RU" sz="1200"/>
        </a:p>
      </dgm:t>
    </dgm:pt>
    <dgm:pt modelId="{6A54269B-5FD0-4043-A253-EBB8D99C0E0E}" type="sibTrans" cxnId="{ADB59D87-9A83-4255-BBE0-F87452904715}">
      <dgm:prSet/>
      <dgm:spPr/>
      <dgm:t>
        <a:bodyPr/>
        <a:lstStyle/>
        <a:p>
          <a:endParaRPr lang="ru-RU" sz="1200"/>
        </a:p>
      </dgm:t>
    </dgm:pt>
    <dgm:pt modelId="{C5F888E9-2A8C-419E-8887-E2827DF7C041}">
      <dgm:prSet phldrT="[Текст]" custT="1"/>
      <dgm:spPr/>
      <dgm:t>
        <a:bodyPr lIns="180000" rIns="180000"/>
        <a:lstStyle/>
        <a:p>
          <a:pPr algn="l"/>
          <a:r>
            <a:rPr lang="ru-RU" sz="1400" dirty="0" smtClean="0">
              <a:solidFill>
                <a:schemeClr val="tx1"/>
              </a:solidFill>
            </a:rPr>
            <a:t>В случае обнаружения признаков коррупционных правонарушений организации следует обращаться в соответствующие правоохранительные органы</a:t>
          </a:r>
          <a:endParaRPr lang="ru-RU" sz="1400" dirty="0">
            <a:solidFill>
              <a:schemeClr val="tx1"/>
            </a:solidFill>
          </a:endParaRPr>
        </a:p>
      </dgm:t>
    </dgm:pt>
    <dgm:pt modelId="{BFB1A2D4-95C2-40F6-8509-3BE18CD54263}" type="parTrans" cxnId="{0C443D55-E54C-4A57-AA6F-1D369934D30B}">
      <dgm:prSet custT="1"/>
      <dgm:spPr/>
      <dgm:t>
        <a:bodyPr/>
        <a:lstStyle/>
        <a:p>
          <a:endParaRPr lang="ru-RU" sz="1200"/>
        </a:p>
      </dgm:t>
    </dgm:pt>
    <dgm:pt modelId="{9947B0EB-A652-40EA-A23A-43A2435498C6}" type="sibTrans" cxnId="{0C443D55-E54C-4A57-AA6F-1D369934D30B}">
      <dgm:prSet/>
      <dgm:spPr/>
      <dgm:t>
        <a:bodyPr/>
        <a:lstStyle/>
        <a:p>
          <a:endParaRPr lang="ru-RU" sz="1200"/>
        </a:p>
      </dgm:t>
    </dgm:pt>
    <dgm:pt modelId="{627A557D-0C9A-4545-858F-FE00DCD50D96}">
      <dgm:prSet phldrT="[Текст]" custT="1"/>
      <dgm:spPr/>
      <dgm:t>
        <a:bodyPr lIns="180000" rIns="180000"/>
        <a:lstStyle/>
        <a:p>
          <a:pPr algn="l"/>
          <a:r>
            <a:rPr lang="ru-RU" sz="1400" dirty="0" smtClean="0">
              <a:solidFill>
                <a:schemeClr val="tx1"/>
              </a:solidFill>
            </a:rPr>
            <a:t>Сотрудничество с правоохранительными органами также может осуществляться в форме:</a:t>
          </a:r>
          <a:br>
            <a:rPr lang="ru-RU" sz="1400" dirty="0" smtClean="0">
              <a:solidFill>
                <a:schemeClr val="tx1"/>
              </a:solidFill>
            </a:rPr>
          </a:br>
          <a:r>
            <a:rPr lang="ru-RU" sz="1400" dirty="0" smtClean="0">
              <a:solidFill>
                <a:schemeClr val="tx1"/>
              </a:solidFill>
            </a:rPr>
            <a:t>- оказания содействия уполномоченным представителям правоохранительных органов при проведении ими инспекционных проверок деятельности организации по вопросам предупреждения коррупции;</a:t>
          </a:r>
          <a:br>
            <a:rPr lang="ru-RU" sz="1400" dirty="0" smtClean="0">
              <a:solidFill>
                <a:schemeClr val="tx1"/>
              </a:solidFill>
            </a:rPr>
          </a:br>
          <a:r>
            <a:rPr lang="ru-RU" sz="1400" dirty="0" smtClean="0">
              <a:solidFill>
                <a:schemeClr val="tx1"/>
              </a:solidFill>
            </a:rPr>
            <a:t>- оказания содействия уполномоченным представителям правоохранительных органов при проведении мероприятий по пресечению или расследованию коррупционных преступлений, включая оперативно-розыскные мероприятия</a:t>
          </a:r>
          <a:endParaRPr lang="ru-RU" sz="1400" dirty="0">
            <a:solidFill>
              <a:schemeClr val="tx1"/>
            </a:solidFill>
          </a:endParaRPr>
        </a:p>
      </dgm:t>
    </dgm:pt>
    <dgm:pt modelId="{46FB6330-CB5E-4157-9880-645B71B7AEDF}" type="parTrans" cxnId="{90C97E22-D1B8-40D8-A74E-5E9AE99C6329}">
      <dgm:prSet custT="1"/>
      <dgm:spPr/>
      <dgm:t>
        <a:bodyPr/>
        <a:lstStyle/>
        <a:p>
          <a:endParaRPr lang="ru-RU" sz="1200"/>
        </a:p>
      </dgm:t>
    </dgm:pt>
    <dgm:pt modelId="{FE63C3E1-6CE5-4A78-98A2-914A9CA8E0B6}" type="sibTrans" cxnId="{90C97E22-D1B8-40D8-A74E-5E9AE99C6329}">
      <dgm:prSet/>
      <dgm:spPr/>
      <dgm:t>
        <a:bodyPr/>
        <a:lstStyle/>
        <a:p>
          <a:endParaRPr lang="ru-RU" sz="1200"/>
        </a:p>
      </dgm:t>
    </dgm:pt>
    <dgm:pt modelId="{85AFC259-FE1E-4D02-ABCA-C274C01D31CC}" type="pres">
      <dgm:prSet presAssocID="{54B069F9-4F1F-43CE-A3BC-0B1A23B52C7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96CFFB8-F4C9-48D4-A7A0-D958AED41AE7}" type="pres">
      <dgm:prSet presAssocID="{C53016CE-004F-4B82-9873-B26F1FA68166}" presName="root1" presStyleCnt="0"/>
      <dgm:spPr/>
    </dgm:pt>
    <dgm:pt modelId="{F4F6B290-0589-4D64-8529-423AC4A18C8B}" type="pres">
      <dgm:prSet presAssocID="{C53016CE-004F-4B82-9873-B26F1FA68166}" presName="LevelOneTextNode" presStyleLbl="node0" presStyleIdx="0" presStyleCnt="1" custScaleY="1111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0A9700-4A27-4787-917E-897E0A21230C}" type="pres">
      <dgm:prSet presAssocID="{C53016CE-004F-4B82-9873-B26F1FA68166}" presName="level2hierChild" presStyleCnt="0"/>
      <dgm:spPr/>
    </dgm:pt>
    <dgm:pt modelId="{7323B339-5A7C-485F-BB78-E19EE0790EE4}" type="pres">
      <dgm:prSet presAssocID="{CC1D36A5-9814-42A1-B0FD-49A4AC2D62ED}" presName="conn2-1" presStyleLbl="parChTrans1D2" presStyleIdx="0" presStyleCnt="4"/>
      <dgm:spPr/>
    </dgm:pt>
    <dgm:pt modelId="{DD703B25-C7D9-438B-BE5C-D1C2538F7F85}" type="pres">
      <dgm:prSet presAssocID="{CC1D36A5-9814-42A1-B0FD-49A4AC2D62ED}" presName="connTx" presStyleLbl="parChTrans1D2" presStyleIdx="0" presStyleCnt="4"/>
      <dgm:spPr/>
    </dgm:pt>
    <dgm:pt modelId="{B973E9E7-BCB0-46E5-A517-EC35A2700471}" type="pres">
      <dgm:prSet presAssocID="{8BD21C98-1BD2-4D5B-B77C-0D65AEFC7679}" presName="root2" presStyleCnt="0"/>
      <dgm:spPr/>
    </dgm:pt>
    <dgm:pt modelId="{1DC8AB41-1C69-460E-8337-848B5AF80547}" type="pres">
      <dgm:prSet presAssocID="{8BD21C98-1BD2-4D5B-B77C-0D65AEFC7679}" presName="LevelTwoTextNode" presStyleLbl="node2" presStyleIdx="0" presStyleCnt="4" custScaleX="250655" custLinFactNeighborX="-136" custLinFactNeighborY="-1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A40D39-5A00-4829-8E33-758CAD636869}" type="pres">
      <dgm:prSet presAssocID="{8BD21C98-1BD2-4D5B-B77C-0D65AEFC7679}" presName="level3hierChild" presStyleCnt="0"/>
      <dgm:spPr/>
    </dgm:pt>
    <dgm:pt modelId="{C76205BA-912B-4B7F-AD26-DEB0B4B291A4}" type="pres">
      <dgm:prSet presAssocID="{2FB86109-40FB-4507-8656-FC859817BAE3}" presName="conn2-1" presStyleLbl="parChTrans1D2" presStyleIdx="1" presStyleCnt="4"/>
      <dgm:spPr/>
    </dgm:pt>
    <dgm:pt modelId="{9514316C-4B73-495E-B3C1-139AE29EE271}" type="pres">
      <dgm:prSet presAssocID="{2FB86109-40FB-4507-8656-FC859817BAE3}" presName="connTx" presStyleLbl="parChTrans1D2" presStyleIdx="1" presStyleCnt="4"/>
      <dgm:spPr/>
    </dgm:pt>
    <dgm:pt modelId="{A9E89815-EB80-42B2-9CEC-D476E98FE32A}" type="pres">
      <dgm:prSet presAssocID="{B978108C-EF67-4E89-A802-5F9EA722C8C6}" presName="root2" presStyleCnt="0"/>
      <dgm:spPr/>
    </dgm:pt>
    <dgm:pt modelId="{84077E8D-08AC-4E70-B1ED-C14B9E05AA13}" type="pres">
      <dgm:prSet presAssocID="{B978108C-EF67-4E89-A802-5F9EA722C8C6}" presName="LevelTwoTextNode" presStyleLbl="node2" presStyleIdx="1" presStyleCnt="4" custScaleX="2506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BEDDA6-83C6-49CA-A8D8-6000912C905B}" type="pres">
      <dgm:prSet presAssocID="{B978108C-EF67-4E89-A802-5F9EA722C8C6}" presName="level3hierChild" presStyleCnt="0"/>
      <dgm:spPr/>
    </dgm:pt>
    <dgm:pt modelId="{7CB1A47E-55CC-4767-8072-9E0D85B63BEA}" type="pres">
      <dgm:prSet presAssocID="{BFB1A2D4-95C2-40F6-8509-3BE18CD54263}" presName="conn2-1" presStyleLbl="parChTrans1D2" presStyleIdx="2" presStyleCnt="4"/>
      <dgm:spPr/>
    </dgm:pt>
    <dgm:pt modelId="{20AF79B3-401C-434C-84B7-8B4FB9504AED}" type="pres">
      <dgm:prSet presAssocID="{BFB1A2D4-95C2-40F6-8509-3BE18CD54263}" presName="connTx" presStyleLbl="parChTrans1D2" presStyleIdx="2" presStyleCnt="4"/>
      <dgm:spPr/>
    </dgm:pt>
    <dgm:pt modelId="{24E4D38B-E136-4605-AE36-50BE255081A5}" type="pres">
      <dgm:prSet presAssocID="{C5F888E9-2A8C-419E-8887-E2827DF7C041}" presName="root2" presStyleCnt="0"/>
      <dgm:spPr/>
    </dgm:pt>
    <dgm:pt modelId="{951E7D8B-85AC-4A5A-AA32-F04E9451B14C}" type="pres">
      <dgm:prSet presAssocID="{C5F888E9-2A8C-419E-8887-E2827DF7C041}" presName="LevelTwoTextNode" presStyleLbl="node2" presStyleIdx="2" presStyleCnt="4" custScaleX="2506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31B811-127C-4709-B482-13E801E1F00D}" type="pres">
      <dgm:prSet presAssocID="{C5F888E9-2A8C-419E-8887-E2827DF7C041}" presName="level3hierChild" presStyleCnt="0"/>
      <dgm:spPr/>
    </dgm:pt>
    <dgm:pt modelId="{EBF3F51E-BA43-46CB-B234-42C8C73C78C4}" type="pres">
      <dgm:prSet presAssocID="{46FB6330-CB5E-4157-9880-645B71B7AEDF}" presName="conn2-1" presStyleLbl="parChTrans1D2" presStyleIdx="3" presStyleCnt="4"/>
      <dgm:spPr/>
    </dgm:pt>
    <dgm:pt modelId="{A74D09D7-3F6D-4847-813A-3E6F8347866E}" type="pres">
      <dgm:prSet presAssocID="{46FB6330-CB5E-4157-9880-645B71B7AEDF}" presName="connTx" presStyleLbl="parChTrans1D2" presStyleIdx="3" presStyleCnt="4"/>
      <dgm:spPr/>
    </dgm:pt>
    <dgm:pt modelId="{EAB583BC-A79B-4C59-B34E-B509CBBE68B4}" type="pres">
      <dgm:prSet presAssocID="{627A557D-0C9A-4545-858F-FE00DCD50D96}" presName="root2" presStyleCnt="0"/>
      <dgm:spPr/>
    </dgm:pt>
    <dgm:pt modelId="{FC83E1FA-DD43-4EDB-A736-3216660FA6F9}" type="pres">
      <dgm:prSet presAssocID="{627A557D-0C9A-4545-858F-FE00DCD50D96}" presName="LevelTwoTextNode" presStyleLbl="node2" presStyleIdx="3" presStyleCnt="4" custScaleX="250655" custScaleY="2212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52527D-46E5-4669-AE3D-125AE369B43C}" type="pres">
      <dgm:prSet presAssocID="{627A557D-0C9A-4545-858F-FE00DCD50D96}" presName="level3hierChild" presStyleCnt="0"/>
      <dgm:spPr/>
    </dgm:pt>
  </dgm:ptLst>
  <dgm:cxnLst>
    <dgm:cxn modelId="{79856E8C-18FA-4DE4-AEED-2BEFBA764D74}" type="presOf" srcId="{B978108C-EF67-4E89-A802-5F9EA722C8C6}" destId="{84077E8D-08AC-4E70-B1ED-C14B9E05AA13}" srcOrd="0" destOrd="0" presId="urn:microsoft.com/office/officeart/2008/layout/HorizontalMultiLevelHierarchy"/>
    <dgm:cxn modelId="{B72BEA53-6F52-488D-9296-7F5CCAE9D8DC}" type="presOf" srcId="{CC1D36A5-9814-42A1-B0FD-49A4AC2D62ED}" destId="{DD703B25-C7D9-438B-BE5C-D1C2538F7F85}" srcOrd="1" destOrd="0" presId="urn:microsoft.com/office/officeart/2008/layout/HorizontalMultiLevelHierarchy"/>
    <dgm:cxn modelId="{C3E57C97-19FA-4463-8751-832493ECDCE2}" srcId="{C53016CE-004F-4B82-9873-B26F1FA68166}" destId="{8BD21C98-1BD2-4D5B-B77C-0D65AEFC7679}" srcOrd="0" destOrd="0" parTransId="{CC1D36A5-9814-42A1-B0FD-49A4AC2D62ED}" sibTransId="{19D18812-1A2E-4D7A-90A9-839AEE9942A6}"/>
    <dgm:cxn modelId="{5900B1ED-613A-4244-9FCB-FBF8EFC25DBB}" type="presOf" srcId="{8BD21C98-1BD2-4D5B-B77C-0D65AEFC7679}" destId="{1DC8AB41-1C69-460E-8337-848B5AF80547}" srcOrd="0" destOrd="0" presId="urn:microsoft.com/office/officeart/2008/layout/HorizontalMultiLevelHierarchy"/>
    <dgm:cxn modelId="{171FDE32-6462-45C6-BDAC-89F5A28B4A4A}" type="presOf" srcId="{2FB86109-40FB-4507-8656-FC859817BAE3}" destId="{C76205BA-912B-4B7F-AD26-DEB0B4B291A4}" srcOrd="0" destOrd="0" presId="urn:microsoft.com/office/officeart/2008/layout/HorizontalMultiLevelHierarchy"/>
    <dgm:cxn modelId="{CEE9226F-D546-40EC-B8FC-C53DBEE0F6D7}" type="presOf" srcId="{627A557D-0C9A-4545-858F-FE00DCD50D96}" destId="{FC83E1FA-DD43-4EDB-A736-3216660FA6F9}" srcOrd="0" destOrd="0" presId="urn:microsoft.com/office/officeart/2008/layout/HorizontalMultiLevelHierarchy"/>
    <dgm:cxn modelId="{02ECEBF1-0CCB-4198-9FD0-639D3CAB3E1B}" type="presOf" srcId="{54B069F9-4F1F-43CE-A3BC-0B1A23B52C73}" destId="{85AFC259-FE1E-4D02-ABCA-C274C01D31CC}" srcOrd="0" destOrd="0" presId="urn:microsoft.com/office/officeart/2008/layout/HorizontalMultiLevelHierarchy"/>
    <dgm:cxn modelId="{D065D293-B4B6-4F64-A890-584DA2CB4F64}" type="presOf" srcId="{2FB86109-40FB-4507-8656-FC859817BAE3}" destId="{9514316C-4B73-495E-B3C1-139AE29EE271}" srcOrd="1" destOrd="0" presId="urn:microsoft.com/office/officeart/2008/layout/HorizontalMultiLevelHierarchy"/>
    <dgm:cxn modelId="{2546487C-BB15-43D2-8982-FBF3934AF72E}" type="presOf" srcId="{C5F888E9-2A8C-419E-8887-E2827DF7C041}" destId="{951E7D8B-85AC-4A5A-AA32-F04E9451B14C}" srcOrd="0" destOrd="0" presId="urn:microsoft.com/office/officeart/2008/layout/HorizontalMultiLevelHierarchy"/>
    <dgm:cxn modelId="{7F30E35F-FC99-45FB-8F21-FFC7DF0BC7C8}" type="presOf" srcId="{46FB6330-CB5E-4157-9880-645B71B7AEDF}" destId="{EBF3F51E-BA43-46CB-B234-42C8C73C78C4}" srcOrd="0" destOrd="0" presId="urn:microsoft.com/office/officeart/2008/layout/HorizontalMultiLevelHierarchy"/>
    <dgm:cxn modelId="{BBB9EC55-315D-4971-9B09-95A2806BC097}" type="presOf" srcId="{CC1D36A5-9814-42A1-B0FD-49A4AC2D62ED}" destId="{7323B339-5A7C-485F-BB78-E19EE0790EE4}" srcOrd="0" destOrd="0" presId="urn:microsoft.com/office/officeart/2008/layout/HorizontalMultiLevelHierarchy"/>
    <dgm:cxn modelId="{15E14F11-88D7-4689-949A-EBACD2BD05CE}" type="presOf" srcId="{46FB6330-CB5E-4157-9880-645B71B7AEDF}" destId="{A74D09D7-3F6D-4847-813A-3E6F8347866E}" srcOrd="1" destOrd="0" presId="urn:microsoft.com/office/officeart/2008/layout/HorizontalMultiLevelHierarchy"/>
    <dgm:cxn modelId="{0C443D55-E54C-4A57-AA6F-1D369934D30B}" srcId="{C53016CE-004F-4B82-9873-B26F1FA68166}" destId="{C5F888E9-2A8C-419E-8887-E2827DF7C041}" srcOrd="2" destOrd="0" parTransId="{BFB1A2D4-95C2-40F6-8509-3BE18CD54263}" sibTransId="{9947B0EB-A652-40EA-A23A-43A2435498C6}"/>
    <dgm:cxn modelId="{A2AEACD3-06EF-4FA5-BF23-E1948A10C4AE}" type="presOf" srcId="{BFB1A2D4-95C2-40F6-8509-3BE18CD54263}" destId="{7CB1A47E-55CC-4767-8072-9E0D85B63BEA}" srcOrd="0" destOrd="0" presId="urn:microsoft.com/office/officeart/2008/layout/HorizontalMultiLevelHierarchy"/>
    <dgm:cxn modelId="{1B6D6B1C-C21E-46C9-A868-31ED2C44795D}" type="presOf" srcId="{C53016CE-004F-4B82-9873-B26F1FA68166}" destId="{F4F6B290-0589-4D64-8529-423AC4A18C8B}" srcOrd="0" destOrd="0" presId="urn:microsoft.com/office/officeart/2008/layout/HorizontalMultiLevelHierarchy"/>
    <dgm:cxn modelId="{4981430F-BAF9-4E05-90AD-0A5C1D5F3702}" type="presOf" srcId="{BFB1A2D4-95C2-40F6-8509-3BE18CD54263}" destId="{20AF79B3-401C-434C-84B7-8B4FB9504AED}" srcOrd="1" destOrd="0" presId="urn:microsoft.com/office/officeart/2008/layout/HorizontalMultiLevelHierarchy"/>
    <dgm:cxn modelId="{90C97E22-D1B8-40D8-A74E-5E9AE99C6329}" srcId="{C53016CE-004F-4B82-9873-B26F1FA68166}" destId="{627A557D-0C9A-4545-858F-FE00DCD50D96}" srcOrd="3" destOrd="0" parTransId="{46FB6330-CB5E-4157-9880-645B71B7AEDF}" sibTransId="{FE63C3E1-6CE5-4A78-98A2-914A9CA8E0B6}"/>
    <dgm:cxn modelId="{ADB59D87-9A83-4255-BBE0-F87452904715}" srcId="{C53016CE-004F-4B82-9873-B26F1FA68166}" destId="{B978108C-EF67-4E89-A802-5F9EA722C8C6}" srcOrd="1" destOrd="0" parTransId="{2FB86109-40FB-4507-8656-FC859817BAE3}" sibTransId="{6A54269B-5FD0-4043-A253-EBB8D99C0E0E}"/>
    <dgm:cxn modelId="{D0185263-1931-4AA6-918B-79B940A6F77C}" srcId="{54B069F9-4F1F-43CE-A3BC-0B1A23B52C73}" destId="{C53016CE-004F-4B82-9873-B26F1FA68166}" srcOrd="0" destOrd="0" parTransId="{F61C30C6-318D-480A-9D6E-5AD5EAFA88E8}" sibTransId="{AB53D789-C8E4-4887-B2F1-AD07112347B3}"/>
    <dgm:cxn modelId="{24B6A187-4630-41D6-8128-2F3C40C04A7C}" type="presParOf" srcId="{85AFC259-FE1E-4D02-ABCA-C274C01D31CC}" destId="{696CFFB8-F4C9-48D4-A7A0-D958AED41AE7}" srcOrd="0" destOrd="0" presId="urn:microsoft.com/office/officeart/2008/layout/HorizontalMultiLevelHierarchy"/>
    <dgm:cxn modelId="{AB4228B7-9DF5-4B1D-8CBE-5811A1FC3EA6}" type="presParOf" srcId="{696CFFB8-F4C9-48D4-A7A0-D958AED41AE7}" destId="{F4F6B290-0589-4D64-8529-423AC4A18C8B}" srcOrd="0" destOrd="0" presId="urn:microsoft.com/office/officeart/2008/layout/HorizontalMultiLevelHierarchy"/>
    <dgm:cxn modelId="{CF9750B4-5143-4A3F-A6AE-5C3E7FF6DE30}" type="presParOf" srcId="{696CFFB8-F4C9-48D4-A7A0-D958AED41AE7}" destId="{7C0A9700-4A27-4787-917E-897E0A21230C}" srcOrd="1" destOrd="0" presId="urn:microsoft.com/office/officeart/2008/layout/HorizontalMultiLevelHierarchy"/>
    <dgm:cxn modelId="{7057A124-D90F-4072-8A90-41E5E790CF03}" type="presParOf" srcId="{7C0A9700-4A27-4787-917E-897E0A21230C}" destId="{7323B339-5A7C-485F-BB78-E19EE0790EE4}" srcOrd="0" destOrd="0" presId="urn:microsoft.com/office/officeart/2008/layout/HorizontalMultiLevelHierarchy"/>
    <dgm:cxn modelId="{3724A090-8C86-4EF7-B60F-CD4FFCAAB052}" type="presParOf" srcId="{7323B339-5A7C-485F-BB78-E19EE0790EE4}" destId="{DD703B25-C7D9-438B-BE5C-D1C2538F7F85}" srcOrd="0" destOrd="0" presId="urn:microsoft.com/office/officeart/2008/layout/HorizontalMultiLevelHierarchy"/>
    <dgm:cxn modelId="{3B3591AB-C857-4A64-9565-9D6F9728ABF8}" type="presParOf" srcId="{7C0A9700-4A27-4787-917E-897E0A21230C}" destId="{B973E9E7-BCB0-46E5-A517-EC35A2700471}" srcOrd="1" destOrd="0" presId="urn:microsoft.com/office/officeart/2008/layout/HorizontalMultiLevelHierarchy"/>
    <dgm:cxn modelId="{2A8D6352-31E6-4044-B4EE-65A8F539AF25}" type="presParOf" srcId="{B973E9E7-BCB0-46E5-A517-EC35A2700471}" destId="{1DC8AB41-1C69-460E-8337-848B5AF80547}" srcOrd="0" destOrd="0" presId="urn:microsoft.com/office/officeart/2008/layout/HorizontalMultiLevelHierarchy"/>
    <dgm:cxn modelId="{1040D1D9-BFDC-4667-A519-B75E1AB59E01}" type="presParOf" srcId="{B973E9E7-BCB0-46E5-A517-EC35A2700471}" destId="{2CA40D39-5A00-4829-8E33-758CAD636869}" srcOrd="1" destOrd="0" presId="urn:microsoft.com/office/officeart/2008/layout/HorizontalMultiLevelHierarchy"/>
    <dgm:cxn modelId="{9755E86E-4106-4FC1-A128-3233B0FEB971}" type="presParOf" srcId="{7C0A9700-4A27-4787-917E-897E0A21230C}" destId="{C76205BA-912B-4B7F-AD26-DEB0B4B291A4}" srcOrd="2" destOrd="0" presId="urn:microsoft.com/office/officeart/2008/layout/HorizontalMultiLevelHierarchy"/>
    <dgm:cxn modelId="{2FE3F90E-677C-4242-9CB2-9808A745754A}" type="presParOf" srcId="{C76205BA-912B-4B7F-AD26-DEB0B4B291A4}" destId="{9514316C-4B73-495E-B3C1-139AE29EE271}" srcOrd="0" destOrd="0" presId="urn:microsoft.com/office/officeart/2008/layout/HorizontalMultiLevelHierarchy"/>
    <dgm:cxn modelId="{F9C23B93-5BF1-42CE-9950-79457D51B092}" type="presParOf" srcId="{7C0A9700-4A27-4787-917E-897E0A21230C}" destId="{A9E89815-EB80-42B2-9CEC-D476E98FE32A}" srcOrd="3" destOrd="0" presId="urn:microsoft.com/office/officeart/2008/layout/HorizontalMultiLevelHierarchy"/>
    <dgm:cxn modelId="{4A64DA65-AD77-4752-A746-0B9373A4CBAD}" type="presParOf" srcId="{A9E89815-EB80-42B2-9CEC-D476E98FE32A}" destId="{84077E8D-08AC-4E70-B1ED-C14B9E05AA13}" srcOrd="0" destOrd="0" presId="urn:microsoft.com/office/officeart/2008/layout/HorizontalMultiLevelHierarchy"/>
    <dgm:cxn modelId="{EC561164-B686-428F-9F80-101D5DC01B89}" type="presParOf" srcId="{A9E89815-EB80-42B2-9CEC-D476E98FE32A}" destId="{0ABEDDA6-83C6-49CA-A8D8-6000912C905B}" srcOrd="1" destOrd="0" presId="urn:microsoft.com/office/officeart/2008/layout/HorizontalMultiLevelHierarchy"/>
    <dgm:cxn modelId="{5F0A58CC-BA12-4E7B-AB7B-F0F66C48A4DB}" type="presParOf" srcId="{7C0A9700-4A27-4787-917E-897E0A21230C}" destId="{7CB1A47E-55CC-4767-8072-9E0D85B63BEA}" srcOrd="4" destOrd="0" presId="urn:microsoft.com/office/officeart/2008/layout/HorizontalMultiLevelHierarchy"/>
    <dgm:cxn modelId="{4B4F87AE-FE48-4CDD-8309-112120483E83}" type="presParOf" srcId="{7CB1A47E-55CC-4767-8072-9E0D85B63BEA}" destId="{20AF79B3-401C-434C-84B7-8B4FB9504AED}" srcOrd="0" destOrd="0" presId="urn:microsoft.com/office/officeart/2008/layout/HorizontalMultiLevelHierarchy"/>
    <dgm:cxn modelId="{727FCC64-9225-4ABC-9103-4BB0DB6A31AD}" type="presParOf" srcId="{7C0A9700-4A27-4787-917E-897E0A21230C}" destId="{24E4D38B-E136-4605-AE36-50BE255081A5}" srcOrd="5" destOrd="0" presId="urn:microsoft.com/office/officeart/2008/layout/HorizontalMultiLevelHierarchy"/>
    <dgm:cxn modelId="{5050A500-27E9-4F6F-92E6-85ED99DD600C}" type="presParOf" srcId="{24E4D38B-E136-4605-AE36-50BE255081A5}" destId="{951E7D8B-85AC-4A5A-AA32-F04E9451B14C}" srcOrd="0" destOrd="0" presId="urn:microsoft.com/office/officeart/2008/layout/HorizontalMultiLevelHierarchy"/>
    <dgm:cxn modelId="{FBA707A3-005D-4592-9CD8-4D4ECAB4D1FA}" type="presParOf" srcId="{24E4D38B-E136-4605-AE36-50BE255081A5}" destId="{E931B811-127C-4709-B482-13E801E1F00D}" srcOrd="1" destOrd="0" presId="urn:microsoft.com/office/officeart/2008/layout/HorizontalMultiLevelHierarchy"/>
    <dgm:cxn modelId="{C284B8F9-6F5B-4C3A-AF12-5CF7BF37A148}" type="presParOf" srcId="{7C0A9700-4A27-4787-917E-897E0A21230C}" destId="{EBF3F51E-BA43-46CB-B234-42C8C73C78C4}" srcOrd="6" destOrd="0" presId="urn:microsoft.com/office/officeart/2008/layout/HorizontalMultiLevelHierarchy"/>
    <dgm:cxn modelId="{16A08BC6-BB54-4604-84DA-41CF860FFBB0}" type="presParOf" srcId="{EBF3F51E-BA43-46CB-B234-42C8C73C78C4}" destId="{A74D09D7-3F6D-4847-813A-3E6F8347866E}" srcOrd="0" destOrd="0" presId="urn:microsoft.com/office/officeart/2008/layout/HorizontalMultiLevelHierarchy"/>
    <dgm:cxn modelId="{4A085A2E-C3F9-4269-83F2-0F461AFEDF64}" type="presParOf" srcId="{7C0A9700-4A27-4787-917E-897E0A21230C}" destId="{EAB583BC-A79B-4C59-B34E-B509CBBE68B4}" srcOrd="7" destOrd="0" presId="urn:microsoft.com/office/officeart/2008/layout/HorizontalMultiLevelHierarchy"/>
    <dgm:cxn modelId="{34D501F7-ECEB-4726-844F-C5B24F3FC26C}" type="presParOf" srcId="{EAB583BC-A79B-4C59-B34E-B509CBBE68B4}" destId="{FC83E1FA-DD43-4EDB-A736-3216660FA6F9}" srcOrd="0" destOrd="0" presId="urn:microsoft.com/office/officeart/2008/layout/HorizontalMultiLevelHierarchy"/>
    <dgm:cxn modelId="{7DFB0FC8-EC3E-4959-B50F-BF489FADF7D8}" type="presParOf" srcId="{EAB583BC-A79B-4C59-B34E-B509CBBE68B4}" destId="{2D52527D-46E5-4669-AE3D-125AE369B43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E1030-9E6F-4C6A-821B-3C0137DBA3C1}">
      <dsp:nvSpPr>
        <dsp:cNvPr id="0" name=""/>
        <dsp:cNvSpPr/>
      </dsp:nvSpPr>
      <dsp:spPr>
        <a:xfrm>
          <a:off x="0" y="418389"/>
          <a:ext cx="8960848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D4976-5907-4095-A913-244A757D7880}">
      <dsp:nvSpPr>
        <dsp:cNvPr id="0" name=""/>
        <dsp:cNvSpPr/>
      </dsp:nvSpPr>
      <dsp:spPr>
        <a:xfrm>
          <a:off x="440166" y="142907"/>
          <a:ext cx="8520658" cy="349282"/>
        </a:xfrm>
        <a:prstGeom prst="roundRect">
          <a:avLst/>
        </a:prstGeom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089" tIns="0" rIns="2370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</a:rPr>
            <a:t>- разработку проектов локальных нормативных актов по вопросам предупреждения коррупции и соответствующих методических материалов;</a:t>
          </a:r>
          <a:endParaRPr lang="ru-RU" sz="1200" b="0" kern="1200" dirty="0">
            <a:solidFill>
              <a:schemeClr val="tx1"/>
            </a:solidFill>
          </a:endParaRPr>
        </a:p>
      </dsp:txBody>
      <dsp:txXfrm>
        <a:off x="457217" y="159958"/>
        <a:ext cx="8486556" cy="315180"/>
      </dsp:txXfrm>
    </dsp:sp>
    <dsp:sp modelId="{962A757A-DB17-4F9D-A1CA-A68FAF68F732}">
      <dsp:nvSpPr>
        <dsp:cNvPr id="0" name=""/>
        <dsp:cNvSpPr/>
      </dsp:nvSpPr>
      <dsp:spPr>
        <a:xfrm>
          <a:off x="0" y="846871"/>
          <a:ext cx="8960848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CDE29-969C-4A62-97CD-5EDCA3F9FFB6}">
      <dsp:nvSpPr>
        <dsp:cNvPr id="0" name=""/>
        <dsp:cNvSpPr/>
      </dsp:nvSpPr>
      <dsp:spPr>
        <a:xfrm>
          <a:off x="440166" y="571389"/>
          <a:ext cx="8520658" cy="349282"/>
        </a:xfrm>
        <a:prstGeom prst="roundRect">
          <a:avLst/>
        </a:prstGeom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089" tIns="0" rIns="2370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smtClean="0">
              <a:solidFill>
                <a:schemeClr val="tx1"/>
              </a:solidFill>
            </a:rPr>
            <a:t>- участие в проведении в организации оценки коррупционных рисков;</a:t>
          </a:r>
          <a:endParaRPr lang="ru-RU" sz="1200" b="0" kern="1200" dirty="0">
            <a:solidFill>
              <a:schemeClr val="tx1"/>
            </a:solidFill>
          </a:endParaRPr>
        </a:p>
      </dsp:txBody>
      <dsp:txXfrm>
        <a:off x="457217" y="588440"/>
        <a:ext cx="8486556" cy="315180"/>
      </dsp:txXfrm>
    </dsp:sp>
    <dsp:sp modelId="{1ED915B7-9256-4596-8AA2-76913137C28B}">
      <dsp:nvSpPr>
        <dsp:cNvPr id="0" name=""/>
        <dsp:cNvSpPr/>
      </dsp:nvSpPr>
      <dsp:spPr>
        <a:xfrm>
          <a:off x="0" y="1275353"/>
          <a:ext cx="8960848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0F96D-6103-42D9-897A-488A4345EA73}">
      <dsp:nvSpPr>
        <dsp:cNvPr id="0" name=""/>
        <dsp:cNvSpPr/>
      </dsp:nvSpPr>
      <dsp:spPr>
        <a:xfrm>
          <a:off x="440166" y="999871"/>
          <a:ext cx="8520658" cy="349282"/>
        </a:xfrm>
        <a:prstGeom prst="roundRect">
          <a:avLst/>
        </a:prstGeom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089" tIns="0" rIns="2370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smtClean="0">
              <a:solidFill>
                <a:schemeClr val="tx1"/>
              </a:solidFill>
            </a:rPr>
            <a:t>- сбор и анализ деклараций и уведомлений, представляемых работниками в целях противодействия коррупции (например, декларации интересов);</a:t>
          </a:r>
          <a:endParaRPr lang="ru-RU" sz="1200" b="0" kern="1200" dirty="0">
            <a:solidFill>
              <a:schemeClr val="tx1"/>
            </a:solidFill>
          </a:endParaRPr>
        </a:p>
      </dsp:txBody>
      <dsp:txXfrm>
        <a:off x="457217" y="1016922"/>
        <a:ext cx="8486556" cy="315180"/>
      </dsp:txXfrm>
    </dsp:sp>
    <dsp:sp modelId="{0CAA87E4-F575-4A13-A004-EF5A27CF33E6}">
      <dsp:nvSpPr>
        <dsp:cNvPr id="0" name=""/>
        <dsp:cNvSpPr/>
      </dsp:nvSpPr>
      <dsp:spPr>
        <a:xfrm>
          <a:off x="0" y="1703835"/>
          <a:ext cx="8960848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768D4-1033-4E97-8175-8452FE95D3E9}">
      <dsp:nvSpPr>
        <dsp:cNvPr id="0" name=""/>
        <dsp:cNvSpPr/>
      </dsp:nvSpPr>
      <dsp:spPr>
        <a:xfrm>
          <a:off x="440166" y="1428353"/>
          <a:ext cx="8520658" cy="349282"/>
        </a:xfrm>
        <a:prstGeom prst="roundRect">
          <a:avLst/>
        </a:prstGeom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089" tIns="0" rIns="2370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smtClean="0">
              <a:solidFill>
                <a:schemeClr val="tx1"/>
              </a:solidFill>
            </a:rPr>
            <a:t>- выявление ситуаций конфликта интересов, признаков нарушений антикоррупционных мер, принятых в организации, коррупционных правонарушений;</a:t>
          </a:r>
          <a:endParaRPr lang="ru-RU" sz="1200" b="0" kern="1200" dirty="0">
            <a:solidFill>
              <a:schemeClr val="tx1"/>
            </a:solidFill>
          </a:endParaRPr>
        </a:p>
      </dsp:txBody>
      <dsp:txXfrm>
        <a:off x="457217" y="1445404"/>
        <a:ext cx="8486556" cy="315180"/>
      </dsp:txXfrm>
    </dsp:sp>
    <dsp:sp modelId="{FE196AB2-05CA-492E-ABC6-C652208CD1C0}">
      <dsp:nvSpPr>
        <dsp:cNvPr id="0" name=""/>
        <dsp:cNvSpPr/>
      </dsp:nvSpPr>
      <dsp:spPr>
        <a:xfrm>
          <a:off x="0" y="2132317"/>
          <a:ext cx="8960848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D53CD-8447-483C-B733-9B34155A0DF5}">
      <dsp:nvSpPr>
        <dsp:cNvPr id="0" name=""/>
        <dsp:cNvSpPr/>
      </dsp:nvSpPr>
      <dsp:spPr>
        <a:xfrm>
          <a:off x="440166" y="1856835"/>
          <a:ext cx="8520658" cy="349282"/>
        </a:xfrm>
        <a:prstGeom prst="roundRect">
          <a:avLst/>
        </a:prstGeom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089" tIns="0" rIns="2370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smtClean="0">
              <a:solidFill>
                <a:schemeClr val="tx1"/>
              </a:solidFill>
            </a:rPr>
            <a:t>- проведение проверок на основании информации о возможном конфликте интересов и (или) коррупционных правонарушениях;</a:t>
          </a:r>
          <a:endParaRPr lang="ru-RU" sz="1200" b="0" kern="1200" dirty="0">
            <a:solidFill>
              <a:schemeClr val="tx1"/>
            </a:solidFill>
          </a:endParaRPr>
        </a:p>
      </dsp:txBody>
      <dsp:txXfrm>
        <a:off x="457217" y="1873886"/>
        <a:ext cx="8486556" cy="315180"/>
      </dsp:txXfrm>
    </dsp:sp>
    <dsp:sp modelId="{F618299E-A946-4570-9CFF-42532D56CF87}">
      <dsp:nvSpPr>
        <dsp:cNvPr id="0" name=""/>
        <dsp:cNvSpPr/>
      </dsp:nvSpPr>
      <dsp:spPr>
        <a:xfrm>
          <a:off x="0" y="2560800"/>
          <a:ext cx="8960848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AAA9A-73E9-48C7-BC74-A4BD898BE828}">
      <dsp:nvSpPr>
        <dsp:cNvPr id="0" name=""/>
        <dsp:cNvSpPr/>
      </dsp:nvSpPr>
      <dsp:spPr>
        <a:xfrm>
          <a:off x="440166" y="2285317"/>
          <a:ext cx="8520658" cy="349282"/>
        </a:xfrm>
        <a:prstGeom prst="roundRect">
          <a:avLst/>
        </a:prstGeom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089" tIns="0" rIns="2370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smtClean="0">
              <a:solidFill>
                <a:schemeClr val="tx1"/>
              </a:solidFill>
            </a:rPr>
            <a:t>- взаимодействие с правоохранительными и иными государственными органами при проведении мероприятий по надзору за исполнением законодательства о противодействии коррупции, проверок и расследований;</a:t>
          </a:r>
          <a:endParaRPr lang="ru-RU" sz="1200" b="0" kern="1200" dirty="0">
            <a:solidFill>
              <a:schemeClr val="tx1"/>
            </a:solidFill>
          </a:endParaRPr>
        </a:p>
      </dsp:txBody>
      <dsp:txXfrm>
        <a:off x="457217" y="2302368"/>
        <a:ext cx="8486556" cy="315180"/>
      </dsp:txXfrm>
    </dsp:sp>
    <dsp:sp modelId="{54C1493B-73B5-41BD-A6C9-B2A9BB58E529}">
      <dsp:nvSpPr>
        <dsp:cNvPr id="0" name=""/>
        <dsp:cNvSpPr/>
      </dsp:nvSpPr>
      <dsp:spPr>
        <a:xfrm>
          <a:off x="0" y="2989282"/>
          <a:ext cx="8960848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DCA15-3EE5-4657-83F4-9C836A85BD76}">
      <dsp:nvSpPr>
        <dsp:cNvPr id="0" name=""/>
        <dsp:cNvSpPr/>
      </dsp:nvSpPr>
      <dsp:spPr>
        <a:xfrm>
          <a:off x="440166" y="2713800"/>
          <a:ext cx="8520658" cy="349282"/>
        </a:xfrm>
        <a:prstGeom prst="roundRect">
          <a:avLst/>
        </a:prstGeom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089" tIns="0" rIns="2370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smtClean="0">
              <a:solidFill>
                <a:schemeClr val="tx1"/>
              </a:solidFill>
            </a:rPr>
            <a:t>- участие в согласовании определенных кадровых решений, сделок;</a:t>
          </a:r>
          <a:endParaRPr lang="ru-RU" sz="1200" b="0" kern="1200" dirty="0">
            <a:solidFill>
              <a:schemeClr val="tx1"/>
            </a:solidFill>
          </a:endParaRPr>
        </a:p>
      </dsp:txBody>
      <dsp:txXfrm>
        <a:off x="457217" y="2730851"/>
        <a:ext cx="8486556" cy="315180"/>
      </dsp:txXfrm>
    </dsp:sp>
    <dsp:sp modelId="{9B3543D1-08F8-42FB-80A2-9D64CA5B407B}">
      <dsp:nvSpPr>
        <dsp:cNvPr id="0" name=""/>
        <dsp:cNvSpPr/>
      </dsp:nvSpPr>
      <dsp:spPr>
        <a:xfrm>
          <a:off x="0" y="3417764"/>
          <a:ext cx="8960848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6AFAE-F845-44DF-8616-41DAE41D93F0}">
      <dsp:nvSpPr>
        <dsp:cNvPr id="0" name=""/>
        <dsp:cNvSpPr/>
      </dsp:nvSpPr>
      <dsp:spPr>
        <a:xfrm>
          <a:off x="440166" y="3142282"/>
          <a:ext cx="8520658" cy="349282"/>
        </a:xfrm>
        <a:prstGeom prst="roundRect">
          <a:avLst/>
        </a:prstGeom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089" tIns="0" rIns="2370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smtClean="0">
              <a:solidFill>
                <a:schemeClr val="tx1"/>
              </a:solidFill>
            </a:rPr>
            <a:t>- проверку добросовестности контрагентов;</a:t>
          </a:r>
          <a:endParaRPr lang="ru-RU" sz="1200" b="0" kern="1200" dirty="0">
            <a:solidFill>
              <a:schemeClr val="tx1"/>
            </a:solidFill>
          </a:endParaRPr>
        </a:p>
      </dsp:txBody>
      <dsp:txXfrm>
        <a:off x="457217" y="3159333"/>
        <a:ext cx="8486556" cy="315180"/>
      </dsp:txXfrm>
    </dsp:sp>
    <dsp:sp modelId="{91C5CCC9-BAF6-4951-AD88-AE4B3DB88D6C}">
      <dsp:nvSpPr>
        <dsp:cNvPr id="0" name=""/>
        <dsp:cNvSpPr/>
      </dsp:nvSpPr>
      <dsp:spPr>
        <a:xfrm>
          <a:off x="0" y="3846246"/>
          <a:ext cx="8960848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D1B68-8D30-4DDC-AFD9-2A608F29417C}">
      <dsp:nvSpPr>
        <dsp:cNvPr id="0" name=""/>
        <dsp:cNvSpPr/>
      </dsp:nvSpPr>
      <dsp:spPr>
        <a:xfrm>
          <a:off x="440166" y="3570764"/>
          <a:ext cx="8520658" cy="349282"/>
        </a:xfrm>
        <a:prstGeom prst="roundRect">
          <a:avLst/>
        </a:prstGeom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089" tIns="0" rIns="2370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smtClean="0">
              <a:solidFill>
                <a:schemeClr val="tx1"/>
              </a:solidFill>
            </a:rPr>
            <a:t>- информирование, консультирование и обучение работников по вопросам противодействия коррупции;</a:t>
          </a:r>
          <a:endParaRPr lang="ru-RU" sz="1200" b="0" kern="1200" dirty="0">
            <a:solidFill>
              <a:schemeClr val="tx1"/>
            </a:solidFill>
          </a:endParaRPr>
        </a:p>
      </dsp:txBody>
      <dsp:txXfrm>
        <a:off x="457217" y="3587815"/>
        <a:ext cx="8486556" cy="315180"/>
      </dsp:txXfrm>
    </dsp:sp>
    <dsp:sp modelId="{1C16D753-4C88-4E6A-A178-881295D13DC2}">
      <dsp:nvSpPr>
        <dsp:cNvPr id="0" name=""/>
        <dsp:cNvSpPr/>
      </dsp:nvSpPr>
      <dsp:spPr>
        <a:xfrm>
          <a:off x="0" y="4274728"/>
          <a:ext cx="8960848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3F2D3-44B8-4E0C-9973-1F9313C1A751}">
      <dsp:nvSpPr>
        <dsp:cNvPr id="0" name=""/>
        <dsp:cNvSpPr/>
      </dsp:nvSpPr>
      <dsp:spPr>
        <a:xfrm>
          <a:off x="440166" y="3999246"/>
          <a:ext cx="8520658" cy="349282"/>
        </a:xfrm>
        <a:prstGeom prst="roundRect">
          <a:avLst/>
        </a:prstGeom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089" tIns="0" rIns="2370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smtClean="0">
              <a:solidFill>
                <a:schemeClr val="tx1"/>
              </a:solidFill>
            </a:rPr>
            <a:t>- мониторинг изменений российского и применимого к организации зарубежного антикоррупционного законодательства, релевантной судебной практики;</a:t>
          </a:r>
          <a:endParaRPr lang="ru-RU" sz="1200" b="0" kern="1200" dirty="0">
            <a:solidFill>
              <a:schemeClr val="tx1"/>
            </a:solidFill>
          </a:endParaRPr>
        </a:p>
      </dsp:txBody>
      <dsp:txXfrm>
        <a:off x="457217" y="4016297"/>
        <a:ext cx="8486556" cy="315180"/>
      </dsp:txXfrm>
    </dsp:sp>
    <dsp:sp modelId="{7030EEAD-6503-4C29-BBD7-FD2D68E8A605}">
      <dsp:nvSpPr>
        <dsp:cNvPr id="0" name=""/>
        <dsp:cNvSpPr/>
      </dsp:nvSpPr>
      <dsp:spPr>
        <a:xfrm>
          <a:off x="0" y="4703210"/>
          <a:ext cx="8960848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D4F212-5F81-440F-BD32-D8C099AA91E8}">
      <dsp:nvSpPr>
        <dsp:cNvPr id="0" name=""/>
        <dsp:cNvSpPr/>
      </dsp:nvSpPr>
      <dsp:spPr>
        <a:xfrm>
          <a:off x="440166" y="4427728"/>
          <a:ext cx="8520658" cy="349282"/>
        </a:xfrm>
        <a:prstGeom prst="roundRect">
          <a:avLst/>
        </a:prstGeom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089" tIns="0" rIns="2370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smtClean="0">
              <a:solidFill>
                <a:schemeClr val="tx1"/>
              </a:solidFill>
            </a:rPr>
            <a:t>- обеспечение участия организации в коллективных соглашениях по вопросам противодействия коррупции;</a:t>
          </a:r>
          <a:endParaRPr lang="ru-RU" sz="1200" b="0" kern="1200" dirty="0">
            <a:solidFill>
              <a:schemeClr val="tx1"/>
            </a:solidFill>
          </a:endParaRPr>
        </a:p>
      </dsp:txBody>
      <dsp:txXfrm>
        <a:off x="457217" y="4444779"/>
        <a:ext cx="8486556" cy="315180"/>
      </dsp:txXfrm>
    </dsp:sp>
    <dsp:sp modelId="{8F465695-8457-4446-B11B-80153B886A94}">
      <dsp:nvSpPr>
        <dsp:cNvPr id="0" name=""/>
        <dsp:cNvSpPr/>
      </dsp:nvSpPr>
      <dsp:spPr>
        <a:xfrm>
          <a:off x="0" y="5131692"/>
          <a:ext cx="8960848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772D2-D982-467E-B9E9-CBC258EB3502}">
      <dsp:nvSpPr>
        <dsp:cNvPr id="0" name=""/>
        <dsp:cNvSpPr/>
      </dsp:nvSpPr>
      <dsp:spPr>
        <a:xfrm>
          <a:off x="440166" y="4856210"/>
          <a:ext cx="8520658" cy="349282"/>
        </a:xfrm>
        <a:prstGeom prst="roundRect">
          <a:avLst/>
        </a:prstGeom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089" tIns="0" rIns="2370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</a:rPr>
            <a:t>- регулярный мониторинг реализации мер противодействия коррупции в организации, подготовка соответствующих отчетных материалов и предложений для руководства.</a:t>
          </a:r>
          <a:endParaRPr lang="ru-RU" sz="1200" b="0" kern="1200" dirty="0">
            <a:solidFill>
              <a:schemeClr val="tx1"/>
            </a:solidFill>
          </a:endParaRPr>
        </a:p>
      </dsp:txBody>
      <dsp:txXfrm>
        <a:off x="457217" y="4873261"/>
        <a:ext cx="8486556" cy="315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0D8D7-AB21-4EB6-BFF5-B6FC8526CEED}">
      <dsp:nvSpPr>
        <dsp:cNvPr id="0" name=""/>
        <dsp:cNvSpPr/>
      </dsp:nvSpPr>
      <dsp:spPr>
        <a:xfrm>
          <a:off x="2811976" y="1339458"/>
          <a:ext cx="3336895" cy="3336895"/>
        </a:xfrm>
        <a:prstGeom prst="ellipse">
          <a:avLst/>
        </a:prstGeom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20000">
              <a:schemeClr val="accent4">
                <a:lumMod val="0"/>
                <a:lumOff val="100000"/>
              </a:schemeClr>
            </a:gs>
            <a:gs pos="66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woPt" dir="t"/>
        </a:scene3d>
        <a:sp3d prstMaterial="metal"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80000"/>
            </a:lnSpc>
            <a:spcBef>
              <a:spcPct val="0"/>
            </a:spcBef>
            <a:spcAft>
              <a:spcPts val="600"/>
            </a:spcAft>
          </a:pPr>
          <a:r>
            <a:rPr lang="ru-RU" sz="4500" kern="1200" dirty="0" smtClean="0">
              <a:solidFill>
                <a:srgbClr val="7030A0"/>
              </a:solidFill>
            </a:rPr>
            <a:t>Кодекс деловой этики </a:t>
          </a:r>
          <a:endParaRPr lang="ru-RU" sz="4500" kern="1200" dirty="0">
            <a:solidFill>
              <a:srgbClr val="7030A0"/>
            </a:solidFill>
          </a:endParaRPr>
        </a:p>
      </dsp:txBody>
      <dsp:txXfrm>
        <a:off x="3300653" y="1828135"/>
        <a:ext cx="2359541" cy="2359541"/>
      </dsp:txXfrm>
    </dsp:sp>
    <dsp:sp modelId="{89EE112E-189D-4857-A247-BD9F3E024914}">
      <dsp:nvSpPr>
        <dsp:cNvPr id="0" name=""/>
        <dsp:cNvSpPr/>
      </dsp:nvSpPr>
      <dsp:spPr>
        <a:xfrm>
          <a:off x="3646200" y="595"/>
          <a:ext cx="1668447" cy="1668447"/>
        </a:xfrm>
        <a:prstGeom prst="ellipse">
          <a:avLst/>
        </a:prstGeom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78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woPt" dir="t"/>
        </a:scene3d>
        <a:sp3d prstMaterial="metal"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pc="-20" baseline="0" dirty="0" smtClean="0"/>
            <a:t>соблюдение высоких этических стандартов поведения</a:t>
          </a:r>
          <a:endParaRPr lang="ru-RU" sz="1300" kern="1200" spc="-20" baseline="0" dirty="0"/>
        </a:p>
      </dsp:txBody>
      <dsp:txXfrm>
        <a:off x="3890538" y="244933"/>
        <a:ext cx="1179771" cy="1179771"/>
      </dsp:txXfrm>
    </dsp:sp>
    <dsp:sp modelId="{3AE05AB0-3F73-450F-AA12-6647EEEA7149}">
      <dsp:nvSpPr>
        <dsp:cNvPr id="0" name=""/>
        <dsp:cNvSpPr/>
      </dsp:nvSpPr>
      <dsp:spPr>
        <a:xfrm>
          <a:off x="5182804" y="637077"/>
          <a:ext cx="1668447" cy="1668447"/>
        </a:xfrm>
        <a:prstGeom prst="ellipse">
          <a:avLst/>
        </a:prstGeom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78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woPt" dir="t"/>
        </a:scene3d>
        <a:sp3d prstMaterial="metal"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pc="-20" baseline="0" dirty="0" smtClean="0"/>
            <a:t>поддержание высоких стандартов профессиональной деятельности</a:t>
          </a:r>
          <a:endParaRPr lang="ru-RU" sz="1300" kern="1200" spc="-20" baseline="0" dirty="0"/>
        </a:p>
      </dsp:txBody>
      <dsp:txXfrm>
        <a:off x="5427142" y="881415"/>
        <a:ext cx="1179771" cy="1179771"/>
      </dsp:txXfrm>
    </dsp:sp>
    <dsp:sp modelId="{D60FE4BF-063E-4366-9E68-C007A1CF7190}">
      <dsp:nvSpPr>
        <dsp:cNvPr id="0" name=""/>
        <dsp:cNvSpPr/>
      </dsp:nvSpPr>
      <dsp:spPr>
        <a:xfrm>
          <a:off x="5819286" y="2173682"/>
          <a:ext cx="1668447" cy="1668447"/>
        </a:xfrm>
        <a:prstGeom prst="ellipse">
          <a:avLst/>
        </a:prstGeom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78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woPt" dir="t"/>
        </a:scene3d>
        <a:sp3d prstMaterial="metal"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pc="-30" baseline="0" dirty="0" smtClean="0"/>
            <a:t>следование лучшим практикам корпоративного управления</a:t>
          </a:r>
          <a:endParaRPr lang="ru-RU" sz="1300" kern="1200" spc="-30" baseline="0" dirty="0"/>
        </a:p>
      </dsp:txBody>
      <dsp:txXfrm>
        <a:off x="6063624" y="2418020"/>
        <a:ext cx="1179771" cy="1179771"/>
      </dsp:txXfrm>
    </dsp:sp>
    <dsp:sp modelId="{9B9E3B79-73D9-416A-8F9D-F3D0E00FAE42}">
      <dsp:nvSpPr>
        <dsp:cNvPr id="0" name=""/>
        <dsp:cNvSpPr/>
      </dsp:nvSpPr>
      <dsp:spPr>
        <a:xfrm>
          <a:off x="5182804" y="3710286"/>
          <a:ext cx="1668447" cy="1668447"/>
        </a:xfrm>
        <a:prstGeom prst="ellipse">
          <a:avLst/>
        </a:prstGeom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78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woPt" dir="t"/>
        </a:scene3d>
        <a:sp3d prstMaterial="metal"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pc="-20" baseline="0" dirty="0" smtClean="0"/>
            <a:t>создание и поддержание атмосферы доверия и взаимного уважения</a:t>
          </a:r>
          <a:endParaRPr lang="ru-RU" sz="1300" kern="1200" spc="-20" baseline="0" dirty="0"/>
        </a:p>
      </dsp:txBody>
      <dsp:txXfrm>
        <a:off x="5427142" y="3954624"/>
        <a:ext cx="1179771" cy="1179771"/>
      </dsp:txXfrm>
    </dsp:sp>
    <dsp:sp modelId="{DDA840E9-113A-41CF-BE09-757DDBEA22DD}">
      <dsp:nvSpPr>
        <dsp:cNvPr id="0" name=""/>
        <dsp:cNvSpPr/>
      </dsp:nvSpPr>
      <dsp:spPr>
        <a:xfrm>
          <a:off x="3646200" y="4346768"/>
          <a:ext cx="1668447" cy="1668447"/>
        </a:xfrm>
        <a:prstGeom prst="ellipse">
          <a:avLst/>
        </a:prstGeom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78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woPt" dir="t"/>
        </a:scene3d>
        <a:sp3d prstMaterial="metal"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pc="-40" baseline="0" dirty="0" smtClean="0"/>
            <a:t>следование принципу добросовестной конкуренции</a:t>
          </a:r>
          <a:endParaRPr lang="ru-RU" sz="1300" kern="1200" spc="-40" baseline="0" dirty="0"/>
        </a:p>
      </dsp:txBody>
      <dsp:txXfrm>
        <a:off x="3890538" y="4591106"/>
        <a:ext cx="1179771" cy="1179771"/>
      </dsp:txXfrm>
    </dsp:sp>
    <dsp:sp modelId="{05A32411-F483-49E6-80A2-09A5CAC2E097}">
      <dsp:nvSpPr>
        <dsp:cNvPr id="0" name=""/>
        <dsp:cNvSpPr/>
      </dsp:nvSpPr>
      <dsp:spPr>
        <a:xfrm>
          <a:off x="2109595" y="3710286"/>
          <a:ext cx="1668447" cy="1668447"/>
        </a:xfrm>
        <a:prstGeom prst="ellipse">
          <a:avLst/>
        </a:prstGeom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78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woPt" dir="t"/>
        </a:scene3d>
        <a:sp3d prstMaterial="metal"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pc="-40" baseline="0" dirty="0" smtClean="0"/>
            <a:t>следование принципу социальной </a:t>
          </a:r>
          <a:r>
            <a:rPr lang="ru-RU" sz="1300" kern="1200" spc="-50" baseline="0" dirty="0" smtClean="0"/>
            <a:t>ответственности</a:t>
          </a:r>
          <a:r>
            <a:rPr lang="ru-RU" sz="1300" kern="1200" spc="-40" baseline="0" dirty="0" smtClean="0"/>
            <a:t> бизнеса</a:t>
          </a:r>
          <a:endParaRPr lang="ru-RU" sz="1300" kern="1200" spc="-40" baseline="0" dirty="0"/>
        </a:p>
      </dsp:txBody>
      <dsp:txXfrm>
        <a:off x="2353933" y="3954624"/>
        <a:ext cx="1179771" cy="1179771"/>
      </dsp:txXfrm>
    </dsp:sp>
    <dsp:sp modelId="{4E7CB9BB-DA91-4335-A38B-083A5BE382B8}">
      <dsp:nvSpPr>
        <dsp:cNvPr id="0" name=""/>
        <dsp:cNvSpPr/>
      </dsp:nvSpPr>
      <dsp:spPr>
        <a:xfrm>
          <a:off x="1473113" y="2173682"/>
          <a:ext cx="1668447" cy="1668447"/>
        </a:xfrm>
        <a:prstGeom prst="ellipse">
          <a:avLst/>
        </a:prstGeom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78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woPt" dir="t"/>
        </a:scene3d>
        <a:sp3d prstMaterial="metal"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pc="-20" baseline="0" dirty="0" smtClean="0"/>
            <a:t>соблюдение законности и принятых на себя договорных обязательств</a:t>
          </a:r>
          <a:endParaRPr lang="ru-RU" sz="1300" kern="1200" spc="-20" baseline="0" dirty="0"/>
        </a:p>
      </dsp:txBody>
      <dsp:txXfrm>
        <a:off x="1717451" y="2418020"/>
        <a:ext cx="1179771" cy="1179771"/>
      </dsp:txXfrm>
    </dsp:sp>
    <dsp:sp modelId="{DCE20D85-F9F9-4B0E-9432-8A7154961EDD}">
      <dsp:nvSpPr>
        <dsp:cNvPr id="0" name=""/>
        <dsp:cNvSpPr/>
      </dsp:nvSpPr>
      <dsp:spPr>
        <a:xfrm>
          <a:off x="2109595" y="637077"/>
          <a:ext cx="1668447" cy="1668447"/>
        </a:xfrm>
        <a:prstGeom prst="ellipse">
          <a:avLst/>
        </a:prstGeom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78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woPt" dir="t"/>
        </a:scene3d>
        <a:sp3d prstMaterial="metal"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pc="-40" baseline="0" dirty="0" smtClean="0"/>
            <a:t>соблюдение принципов объективности и честности при принятии кадровых решений</a:t>
          </a:r>
          <a:endParaRPr lang="ru-RU" sz="1300" kern="1200" spc="-40" baseline="0" dirty="0"/>
        </a:p>
      </dsp:txBody>
      <dsp:txXfrm>
        <a:off x="2353933" y="881415"/>
        <a:ext cx="1179771" cy="11797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D3BBB-B12C-40A6-81F3-D516BC9C0943}">
      <dsp:nvSpPr>
        <dsp:cNvPr id="0" name=""/>
        <dsp:cNvSpPr/>
      </dsp:nvSpPr>
      <dsp:spPr>
        <a:xfrm>
          <a:off x="3307851" y="3311475"/>
          <a:ext cx="2420792" cy="24207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chilly" dir="t"/>
        </a:scene3d>
        <a:sp3d prstMaterial="plastic">
          <a:bevelT w="120900" h="88900" prst="relaxedInset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pc="-60" baseline="0" dirty="0" smtClean="0"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rPr>
            <a:t>“Индикаторы коррупции”</a:t>
          </a:r>
          <a:endParaRPr lang="ru-RU" sz="2100" kern="1200" spc="-60" baseline="0" dirty="0">
            <a:solidFill>
              <a:srgbClr val="FF0000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a:endParaRPr>
        </a:p>
      </dsp:txBody>
      <dsp:txXfrm>
        <a:off x="3662368" y="3665992"/>
        <a:ext cx="1711758" cy="1711758"/>
      </dsp:txXfrm>
    </dsp:sp>
    <dsp:sp modelId="{32EA973F-DF07-4929-AE19-5097202C1092}">
      <dsp:nvSpPr>
        <dsp:cNvPr id="0" name=""/>
        <dsp:cNvSpPr/>
      </dsp:nvSpPr>
      <dsp:spPr>
        <a:xfrm rot="10800000">
          <a:off x="1388753" y="4176908"/>
          <a:ext cx="1813548" cy="68992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D362E4-37DD-458B-A216-A7DBA3138406}">
      <dsp:nvSpPr>
        <dsp:cNvPr id="0" name=""/>
        <dsp:cNvSpPr/>
      </dsp:nvSpPr>
      <dsp:spPr>
        <a:xfrm>
          <a:off x="113219" y="3773976"/>
          <a:ext cx="2551067" cy="1495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solidFill>
                <a:schemeClr val="tx1"/>
              </a:solidFill>
            </a:rPr>
            <a:t>продажа имущества, принадлежащего организации, по заниженной стоимости (ниже рыночной)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57029" y="3817786"/>
        <a:ext cx="2463447" cy="1408170"/>
      </dsp:txXfrm>
    </dsp:sp>
    <dsp:sp modelId="{982DC801-1074-4A0B-986A-F29D96B37F03}">
      <dsp:nvSpPr>
        <dsp:cNvPr id="0" name=""/>
        <dsp:cNvSpPr/>
      </dsp:nvSpPr>
      <dsp:spPr>
        <a:xfrm rot="12694932">
          <a:off x="1528088" y="2955922"/>
          <a:ext cx="2008183" cy="68992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25103"/>
                <a:satOff val="-4959"/>
                <a:lumOff val="-667"/>
                <a:alphaOff val="0"/>
                <a:lumMod val="95000"/>
              </a:schemeClr>
            </a:gs>
            <a:gs pos="100000">
              <a:schemeClr val="accent3">
                <a:hueOff val="925103"/>
                <a:satOff val="-4959"/>
                <a:lumOff val="-66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1128D2-7BD5-4921-835B-78635595CFB8}">
      <dsp:nvSpPr>
        <dsp:cNvPr id="0" name=""/>
        <dsp:cNvSpPr/>
      </dsp:nvSpPr>
      <dsp:spPr>
        <a:xfrm>
          <a:off x="401271" y="2027125"/>
          <a:ext cx="2551067" cy="1495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25103"/>
                <a:satOff val="-4959"/>
                <a:lumOff val="-667"/>
                <a:alphaOff val="0"/>
                <a:lumMod val="95000"/>
              </a:schemeClr>
            </a:gs>
            <a:gs pos="100000">
              <a:schemeClr val="accent3">
                <a:hueOff val="925103"/>
                <a:satOff val="-4959"/>
                <a:lumOff val="-66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solidFill>
                <a:schemeClr val="tx1"/>
              </a:solidFill>
            </a:rPr>
            <a:t>отклонение стоимости приобретаемых товаров, работ и услуг от среднерыночных значений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45081" y="2070935"/>
        <a:ext cx="2463447" cy="1408170"/>
      </dsp:txXfrm>
    </dsp:sp>
    <dsp:sp modelId="{8638C10F-571F-4A9A-93E0-EC47A85063C3}">
      <dsp:nvSpPr>
        <dsp:cNvPr id="0" name=""/>
        <dsp:cNvSpPr/>
      </dsp:nvSpPr>
      <dsp:spPr>
        <a:xfrm rot="14821488">
          <a:off x="2306321" y="1817271"/>
          <a:ext cx="2423050" cy="68992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850206"/>
                <a:satOff val="-9918"/>
                <a:lumOff val="-1334"/>
                <a:alphaOff val="0"/>
                <a:lumMod val="95000"/>
              </a:schemeClr>
            </a:gs>
            <a:gs pos="100000">
              <a:schemeClr val="accent3">
                <a:hueOff val="1850206"/>
                <a:satOff val="-9918"/>
                <a:lumOff val="-1334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3D4A4-5A7D-4903-A2CD-1749D74DB2B5}">
      <dsp:nvSpPr>
        <dsp:cNvPr id="0" name=""/>
        <dsp:cNvSpPr/>
      </dsp:nvSpPr>
      <dsp:spPr>
        <a:xfrm>
          <a:off x="1769414" y="298919"/>
          <a:ext cx="2551067" cy="1495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850206"/>
                <a:satOff val="-9918"/>
                <a:lumOff val="-1334"/>
                <a:alphaOff val="0"/>
                <a:lumMod val="95000"/>
              </a:schemeClr>
            </a:gs>
            <a:gs pos="100000">
              <a:schemeClr val="accent3">
                <a:hueOff val="1850206"/>
                <a:satOff val="-9918"/>
                <a:lumOff val="-1334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приобретение конкурентных товаров или услуг у одной организации или последовательное приобретение аналогичных товаров или услуг у одной узкой группы организаций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813224" y="342729"/>
        <a:ext cx="2463447" cy="1408170"/>
      </dsp:txXfrm>
    </dsp:sp>
    <dsp:sp modelId="{BB4B4DB3-F519-4309-A137-37AAC874C535}">
      <dsp:nvSpPr>
        <dsp:cNvPr id="0" name=""/>
        <dsp:cNvSpPr/>
      </dsp:nvSpPr>
      <dsp:spPr>
        <a:xfrm rot="17393544">
          <a:off x="4197101" y="1797905"/>
          <a:ext cx="2363952" cy="68992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775309"/>
                <a:satOff val="-14878"/>
                <a:lumOff val="-2000"/>
                <a:alphaOff val="0"/>
                <a:lumMod val="95000"/>
              </a:schemeClr>
            </a:gs>
            <a:gs pos="100000">
              <a:schemeClr val="accent3">
                <a:hueOff val="2775309"/>
                <a:satOff val="-14878"/>
                <a:lumOff val="-200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30C2F2-7A56-4F87-8409-2EA5B35EC9EA}">
      <dsp:nvSpPr>
        <dsp:cNvPr id="0" name=""/>
        <dsp:cNvSpPr/>
      </dsp:nvSpPr>
      <dsp:spPr>
        <a:xfrm>
          <a:off x="4505717" y="283522"/>
          <a:ext cx="2551067" cy="1495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75309"/>
                <a:satOff val="-14878"/>
                <a:lumOff val="-2000"/>
                <a:alphaOff val="0"/>
                <a:lumMod val="95000"/>
              </a:schemeClr>
            </a:gs>
            <a:gs pos="100000">
              <a:schemeClr val="accent3">
                <a:hueOff val="2775309"/>
                <a:satOff val="-14878"/>
                <a:lumOff val="-200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слишком низкая цена закупки, непривлекательная на открытом рынке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549527" y="327332"/>
        <a:ext cx="2463447" cy="1408170"/>
      </dsp:txXfrm>
    </dsp:sp>
    <dsp:sp modelId="{B4862EB6-9026-4ACB-9214-FF99276B05B8}">
      <dsp:nvSpPr>
        <dsp:cNvPr id="0" name=""/>
        <dsp:cNvSpPr/>
      </dsp:nvSpPr>
      <dsp:spPr>
        <a:xfrm rot="19708164">
          <a:off x="5501210" y="2956364"/>
          <a:ext cx="2012796" cy="68992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700413"/>
                <a:satOff val="-19837"/>
                <a:lumOff val="-2667"/>
                <a:alphaOff val="0"/>
                <a:lumMod val="95000"/>
              </a:schemeClr>
            </a:gs>
            <a:gs pos="100000">
              <a:schemeClr val="accent3">
                <a:hueOff val="3700413"/>
                <a:satOff val="-19837"/>
                <a:lumOff val="-266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50D778-9DED-4CC2-9FC4-F2EE61221973}">
      <dsp:nvSpPr>
        <dsp:cNvPr id="0" name=""/>
        <dsp:cNvSpPr/>
      </dsp:nvSpPr>
      <dsp:spPr>
        <a:xfrm>
          <a:off x="6089889" y="2027132"/>
          <a:ext cx="2551067" cy="1495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700413"/>
                <a:satOff val="-19837"/>
                <a:lumOff val="-2667"/>
                <a:alphaOff val="0"/>
                <a:lumMod val="95000"/>
              </a:schemeClr>
            </a:gs>
            <a:gs pos="100000">
              <a:schemeClr val="accent3">
                <a:hueOff val="3700413"/>
                <a:satOff val="-19837"/>
                <a:lumOff val="-266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участие в закупке организаций, учредителями, участниками, бенефициарами, работниками которых ранее являлись работники организации-заказчика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133699" y="2070942"/>
        <a:ext cx="2463447" cy="1408170"/>
      </dsp:txXfrm>
    </dsp:sp>
    <dsp:sp modelId="{D446D61D-CBF0-4724-B4D7-D5BDA54B73F4}">
      <dsp:nvSpPr>
        <dsp:cNvPr id="0" name=""/>
        <dsp:cNvSpPr/>
      </dsp:nvSpPr>
      <dsp:spPr>
        <a:xfrm>
          <a:off x="5832242" y="4176908"/>
          <a:ext cx="1780010" cy="68992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4625516"/>
                <a:satOff val="-24796"/>
                <a:lumOff val="-3334"/>
                <a:alphaOff val="0"/>
                <a:lumMod val="95000"/>
              </a:schemeClr>
            </a:gs>
            <a:gs pos="100000">
              <a:schemeClr val="accent3">
                <a:hueOff val="4625516"/>
                <a:satOff val="-24796"/>
                <a:lumOff val="-3334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CC2D82-8750-486E-9CBC-FA0E1753C9BF}">
      <dsp:nvSpPr>
        <dsp:cNvPr id="0" name=""/>
        <dsp:cNvSpPr/>
      </dsp:nvSpPr>
      <dsp:spPr>
        <a:xfrm>
          <a:off x="6336719" y="3773976"/>
          <a:ext cx="2551067" cy="1495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625516"/>
                <a:satOff val="-24796"/>
                <a:lumOff val="-3334"/>
                <a:alphaOff val="0"/>
                <a:lumMod val="95000"/>
              </a:schemeClr>
            </a:gs>
            <a:gs pos="100000">
              <a:schemeClr val="accent3">
                <a:hueOff val="4625516"/>
                <a:satOff val="-24796"/>
                <a:lumOff val="-3334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получение значительной доли контрактов и (или) значительной доли средств, распределенных заказчиком в течение календарного года одной организацией или связанными организациями и </a:t>
          </a:r>
          <a:r>
            <a:rPr lang="ru-RU" sz="1200" kern="1200" dirty="0" err="1" smtClean="0">
              <a:solidFill>
                <a:schemeClr val="tx1"/>
              </a:solidFill>
            </a:rPr>
            <a:t>т.п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380529" y="3817786"/>
        <a:ext cx="2463447" cy="14081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3F51E-BA43-46CB-B234-42C8C73C78C4}">
      <dsp:nvSpPr>
        <dsp:cNvPr id="0" name=""/>
        <dsp:cNvSpPr/>
      </dsp:nvSpPr>
      <dsp:spPr>
        <a:xfrm>
          <a:off x="912727" y="2844316"/>
          <a:ext cx="594202" cy="1698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7101" y="0"/>
              </a:lnTo>
              <a:lnTo>
                <a:pt x="297101" y="1698367"/>
              </a:lnTo>
              <a:lnTo>
                <a:pt x="594202" y="169836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164846" y="3648516"/>
        <a:ext cx="89965" cy="89965"/>
      </dsp:txXfrm>
    </dsp:sp>
    <dsp:sp modelId="{7CB1A47E-55CC-4767-8072-9E0D85B63BEA}">
      <dsp:nvSpPr>
        <dsp:cNvPr id="0" name=""/>
        <dsp:cNvSpPr/>
      </dsp:nvSpPr>
      <dsp:spPr>
        <a:xfrm>
          <a:off x="912727" y="2798596"/>
          <a:ext cx="5942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7101" y="45720"/>
              </a:lnTo>
              <a:lnTo>
                <a:pt x="297101" y="62807"/>
              </a:lnTo>
              <a:lnTo>
                <a:pt x="594202" y="6280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194967" y="2829454"/>
        <a:ext cx="29722" cy="29722"/>
      </dsp:txXfrm>
    </dsp:sp>
    <dsp:sp modelId="{C76205BA-912B-4B7F-AD26-DEB0B4B291A4}">
      <dsp:nvSpPr>
        <dsp:cNvPr id="0" name=""/>
        <dsp:cNvSpPr/>
      </dsp:nvSpPr>
      <dsp:spPr>
        <a:xfrm>
          <a:off x="912727" y="1729159"/>
          <a:ext cx="594202" cy="1115156"/>
        </a:xfrm>
        <a:custGeom>
          <a:avLst/>
          <a:gdLst/>
          <a:ahLst/>
          <a:cxnLst/>
          <a:rect l="0" t="0" r="0" b="0"/>
          <a:pathLst>
            <a:path>
              <a:moveTo>
                <a:pt x="0" y="1115156"/>
              </a:moveTo>
              <a:lnTo>
                <a:pt x="297101" y="1115156"/>
              </a:lnTo>
              <a:lnTo>
                <a:pt x="297101" y="0"/>
              </a:lnTo>
              <a:lnTo>
                <a:pt x="594202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178239" y="2255147"/>
        <a:ext cx="63179" cy="63179"/>
      </dsp:txXfrm>
    </dsp:sp>
    <dsp:sp modelId="{7323B339-5A7C-485F-BB78-E19EE0790EE4}">
      <dsp:nvSpPr>
        <dsp:cNvPr id="0" name=""/>
        <dsp:cNvSpPr/>
      </dsp:nvSpPr>
      <dsp:spPr>
        <a:xfrm>
          <a:off x="912727" y="595256"/>
          <a:ext cx="590161" cy="2249059"/>
        </a:xfrm>
        <a:custGeom>
          <a:avLst/>
          <a:gdLst/>
          <a:ahLst/>
          <a:cxnLst/>
          <a:rect l="0" t="0" r="0" b="0"/>
          <a:pathLst>
            <a:path>
              <a:moveTo>
                <a:pt x="0" y="2249059"/>
              </a:moveTo>
              <a:lnTo>
                <a:pt x="295080" y="2249059"/>
              </a:lnTo>
              <a:lnTo>
                <a:pt x="295080" y="0"/>
              </a:lnTo>
              <a:lnTo>
                <a:pt x="590161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149678" y="1661656"/>
        <a:ext cx="116260" cy="116260"/>
      </dsp:txXfrm>
    </dsp:sp>
    <dsp:sp modelId="{F4F6B290-0589-4D64-8529-423AC4A18C8B}">
      <dsp:nvSpPr>
        <dsp:cNvPr id="0" name=""/>
        <dsp:cNvSpPr/>
      </dsp:nvSpPr>
      <dsp:spPr>
        <a:xfrm rot="16200000">
          <a:off x="-2189837" y="2391418"/>
          <a:ext cx="5299334" cy="9057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Направления сотрудничества с правоохранительными органами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-2189837" y="2391418"/>
        <a:ext cx="5299334" cy="905795"/>
      </dsp:txXfrm>
    </dsp:sp>
    <dsp:sp modelId="{1DC8AB41-1C69-460E-8337-848B5AF80547}">
      <dsp:nvSpPr>
        <dsp:cNvPr id="0" name=""/>
        <dsp:cNvSpPr/>
      </dsp:nvSpPr>
      <dsp:spPr>
        <a:xfrm>
          <a:off x="1502889" y="142358"/>
          <a:ext cx="7446986" cy="9057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0000" tIns="8890" rIns="18000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Организация может принять на себя публичное обязательство сообщать в соответствующие правоохранительные органы о случаях совершения коррупционных правонарушений, о которых организации (работникам организации) стало известно.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502889" y="142358"/>
        <a:ext cx="7446986" cy="905795"/>
      </dsp:txXfrm>
    </dsp:sp>
    <dsp:sp modelId="{84077E8D-08AC-4E70-B1ED-C14B9E05AA13}">
      <dsp:nvSpPr>
        <dsp:cNvPr id="0" name=""/>
        <dsp:cNvSpPr/>
      </dsp:nvSpPr>
      <dsp:spPr>
        <a:xfrm>
          <a:off x="1506929" y="1276261"/>
          <a:ext cx="7446986" cy="9057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0000" tIns="8890" rIns="18000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Организации следует принять на себя обязательство воздерживаться от каких-либо санкций в отношении своих сотрудников, сообщивших в правоохранительные органы о ставшей им известной в ходе выполнения трудовых обязанностей информации о подготовке или совершении коррупционного правонарушения.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506929" y="1276261"/>
        <a:ext cx="7446986" cy="905795"/>
      </dsp:txXfrm>
    </dsp:sp>
    <dsp:sp modelId="{951E7D8B-85AC-4A5A-AA32-F04E9451B14C}">
      <dsp:nvSpPr>
        <dsp:cNvPr id="0" name=""/>
        <dsp:cNvSpPr/>
      </dsp:nvSpPr>
      <dsp:spPr>
        <a:xfrm>
          <a:off x="1506929" y="2408505"/>
          <a:ext cx="7446986" cy="9057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0000" tIns="8890" rIns="18000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В случае обнаружения признаков коррупционных правонарушений организации следует обращаться в соответствующие правоохранительные органы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506929" y="2408505"/>
        <a:ext cx="7446986" cy="905795"/>
      </dsp:txXfrm>
    </dsp:sp>
    <dsp:sp modelId="{FC83E1FA-DD43-4EDB-A736-3216660FA6F9}">
      <dsp:nvSpPr>
        <dsp:cNvPr id="0" name=""/>
        <dsp:cNvSpPr/>
      </dsp:nvSpPr>
      <dsp:spPr>
        <a:xfrm>
          <a:off x="1506929" y="3540750"/>
          <a:ext cx="7446986" cy="20038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0000" tIns="8890" rIns="18000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Сотрудничество с правоохранительными органами также может осуществляться в форме:</a:t>
          </a:r>
          <a:br>
            <a:rPr lang="ru-RU" sz="1400" kern="1200" dirty="0" smtClean="0">
              <a:solidFill>
                <a:schemeClr val="tx1"/>
              </a:solidFill>
            </a:rPr>
          </a:br>
          <a:r>
            <a:rPr lang="ru-RU" sz="1400" kern="1200" dirty="0" smtClean="0">
              <a:solidFill>
                <a:schemeClr val="tx1"/>
              </a:solidFill>
            </a:rPr>
            <a:t>- оказания содействия уполномоченным представителям правоохранительных органов при проведении ими инспекционных проверок деятельности организации по вопросам предупреждения коррупции;</a:t>
          </a:r>
          <a:br>
            <a:rPr lang="ru-RU" sz="1400" kern="1200" dirty="0" smtClean="0">
              <a:solidFill>
                <a:schemeClr val="tx1"/>
              </a:solidFill>
            </a:rPr>
          </a:br>
          <a:r>
            <a:rPr lang="ru-RU" sz="1400" kern="1200" dirty="0" smtClean="0">
              <a:solidFill>
                <a:schemeClr val="tx1"/>
              </a:solidFill>
            </a:rPr>
            <a:t>- оказания содействия уполномоченным представителям правоохранительных органов при проведении мероприятий по пресечению или расследованию коррупционных преступлений, включая оперативно-розыскные мероприятия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506929" y="3540750"/>
        <a:ext cx="7446986" cy="2003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11531-2690-45C4-A7F6-19ADFEAC01F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0C237-AE3B-4933-BA8F-49DD3D664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899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4/22/2021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9" Type="http://schemas.openxmlformats.org/officeDocument/2006/relationships/image" Target="../media/image13.png"/><Relationship Id="rId3" Type="http://schemas.openxmlformats.org/officeDocument/2006/relationships/image" Target="../media/image6.png"/><Relationship Id="rId21" Type="http://schemas.openxmlformats.org/officeDocument/2006/relationships/image" Target="../media/image9.png"/><Relationship Id="rId17" Type="http://schemas.openxmlformats.org/officeDocument/2006/relationships/image" Target="../media/image8.png"/><Relationship Id="rId38" Type="http://schemas.openxmlformats.org/officeDocument/2006/relationships/image" Target="../media/image42.svg"/><Relationship Id="rId2" Type="http://schemas.openxmlformats.org/officeDocument/2006/relationships/image" Target="../media/image2.jpeg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24" Type="http://schemas.openxmlformats.org/officeDocument/2006/relationships/image" Target="../media/image12.png"/><Relationship Id="rId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22" Type="http://schemas.openxmlformats.org/officeDocument/2006/relationships/image" Target="../media/image10.png"/><Relationship Id="rId56" Type="http://schemas.openxmlformats.org/officeDocument/2006/relationships/image" Target="../media/image6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348880"/>
            <a:ext cx="8568952" cy="259228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4000" b="1" dirty="0"/>
              <a:t>Меры по предупреждению коррупции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4000" b="1" dirty="0"/>
              <a:t>в поднадзорных организациях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" y="0"/>
            <a:ext cx="1976072" cy="1508248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699792" y="5949280"/>
            <a:ext cx="345638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/>
              <a:t>г. Москва, 2021 год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555776" y="358080"/>
            <a:ext cx="5256584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Центральное управление Федеральной службы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по экологическому, технологическому и атомному надзору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35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07504" y="44624"/>
            <a:ext cx="8960848" cy="725557"/>
            <a:chOff x="107504" y="44624"/>
            <a:chExt cx="8960848" cy="725557"/>
          </a:xfrm>
          <a:gradFill>
            <a:gsLst>
              <a:gs pos="26000">
                <a:schemeClr val="bg2">
                  <a:lumMod val="71000"/>
                  <a:lumOff val="29000"/>
                  <a:alpha val="88000"/>
                </a:schemeClr>
              </a:gs>
              <a:gs pos="83000">
                <a:schemeClr val="bg2">
                  <a:lumMod val="45000"/>
                </a:schemeClr>
              </a:gs>
              <a:gs pos="50000">
                <a:schemeClr val="accent3">
                  <a:lumMod val="47000"/>
                  <a:lumOff val="53000"/>
                </a:schemeClr>
              </a:gs>
            </a:gsLst>
            <a:path path="rect">
              <a:fillToRect l="50000" t="50000" r="50000" b="50000"/>
            </a:path>
          </a:gradFill>
        </p:grpSpPr>
        <p:grpSp>
          <p:nvGrpSpPr>
            <p:cNvPr id="11" name="Группа 10"/>
            <p:cNvGrpSpPr/>
            <p:nvPr/>
          </p:nvGrpSpPr>
          <p:grpSpPr>
            <a:xfrm>
              <a:off x="107504" y="44624"/>
              <a:ext cx="8960848" cy="725557"/>
              <a:chOff x="75648" y="424610"/>
              <a:chExt cx="8960848" cy="725557"/>
            </a:xfrm>
            <a:grp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75648" y="424610"/>
                <a:ext cx="8960848" cy="725557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48" y="499356"/>
                <a:ext cx="754746" cy="576064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/>
            </p:spPr>
          </p:pic>
        </p:grpSp>
        <p:sp>
          <p:nvSpPr>
            <p:cNvPr id="12" name="Овал 11"/>
            <p:cNvSpPr/>
            <p:nvPr/>
          </p:nvSpPr>
          <p:spPr>
            <a:xfrm>
              <a:off x="8459265" y="116632"/>
              <a:ext cx="500416" cy="5275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EDBF920A-FE39-4BDF-94A1-B7F3CF6D30C6}" type="slidenum">
                <a:rPr lang="ru-RU" b="1" smtClean="0">
                  <a:solidFill>
                    <a:prstClr val="white"/>
                  </a:solidFill>
                </a:rPr>
                <a:pPr algn="ctr"/>
                <a:t>10</a:t>
              </a:fld>
              <a:endParaRPr lang="ru-RU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Подзаголовок 2"/>
          <p:cNvSpPr txBox="1">
            <a:spLocks/>
          </p:cNvSpPr>
          <p:nvPr/>
        </p:nvSpPr>
        <p:spPr>
          <a:xfrm>
            <a:off x="2555776" y="191378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14124">
                  <a:lumMod val="75000"/>
                </a:srgbClr>
              </a:buClr>
            </a:pPr>
            <a:endParaRPr lang="ru-RU" sz="1400" b="1" i="1" dirty="0">
              <a:solidFill>
                <a:srgbClr val="212745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62250" y="192288"/>
            <a:ext cx="7382157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ru-RU" sz="2400" b="1" dirty="0" smtClean="0">
                <a:solidFill>
                  <a:srgbClr val="212745"/>
                </a:solidFill>
              </a:rPr>
              <a:t>Оценка коррупционных рисков</a:t>
            </a:r>
            <a:endParaRPr lang="ru-RU" sz="2400" b="1" dirty="0">
              <a:solidFill>
                <a:srgbClr val="B4DCFA">
                  <a:lumMod val="50000"/>
                </a:srgbClr>
              </a:solidFill>
            </a:endParaRPr>
          </a:p>
        </p:txBody>
      </p:sp>
      <p:sp>
        <p:nvSpPr>
          <p:cNvPr id="19" name="Подзаголовок 1"/>
          <p:cNvSpPr txBox="1">
            <a:spLocks/>
          </p:cNvSpPr>
          <p:nvPr/>
        </p:nvSpPr>
        <p:spPr>
          <a:xfrm>
            <a:off x="5148064" y="6597352"/>
            <a:ext cx="4421993" cy="8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5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980729"/>
            <a:ext cx="8640959" cy="504056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Основные принципы </a:t>
            </a:r>
            <a:r>
              <a:rPr lang="ru-RU" sz="26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оценки коррупционных рисков </a:t>
            </a:r>
            <a:endParaRPr lang="ru-RU" sz="26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5" name="Подзаголовок 1"/>
          <p:cNvSpPr txBox="1">
            <a:spLocks/>
          </p:cNvSpPr>
          <p:nvPr/>
        </p:nvSpPr>
        <p:spPr>
          <a:xfrm>
            <a:off x="251520" y="1844823"/>
            <a:ext cx="8640959" cy="475252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r>
              <a:rPr lang="ru-RU" sz="2000" dirty="0" smtClean="0"/>
              <a:t>анализировать </a:t>
            </a:r>
            <a:r>
              <a:rPr lang="ru-RU" sz="2000" dirty="0"/>
              <a:t>бизнес-процессы, а не личностные </a:t>
            </a:r>
            <a:r>
              <a:rPr lang="ru-RU" sz="2000" dirty="0" smtClean="0"/>
              <a:t>качества;</a:t>
            </a:r>
          </a:p>
          <a:p>
            <a:pPr marL="457200" indent="-457200">
              <a:buAutoNum type="arabicParenR"/>
            </a:pPr>
            <a:r>
              <a:rPr lang="ru-RU" sz="2000" dirty="0"/>
              <a:t>проверять на наличие коррупционных рисков все </a:t>
            </a:r>
            <a:r>
              <a:rPr lang="ru-RU" sz="2000" dirty="0" smtClean="0"/>
              <a:t>бизнес-процессы;</a:t>
            </a:r>
          </a:p>
          <a:p>
            <a:pPr marL="457200" indent="-457200">
              <a:buAutoNum type="arabicParenR"/>
            </a:pPr>
            <a:r>
              <a:rPr lang="ru-RU" sz="2000" dirty="0"/>
              <a:t>рационально распределять </a:t>
            </a:r>
            <a:r>
              <a:rPr lang="ru-RU" sz="2000" dirty="0" smtClean="0"/>
              <a:t>ресурсы;</a:t>
            </a:r>
          </a:p>
          <a:p>
            <a:pPr marL="457200" indent="-457200">
              <a:buAutoNum type="arabicParenR"/>
            </a:pPr>
            <a:r>
              <a:rPr lang="ru-RU" sz="2000" dirty="0"/>
              <a:t>обеспечивать сочетание беспристрастности лиц, проводящих оценку, и понимания ими особенностей рассматриваемого </a:t>
            </a:r>
            <a:r>
              <a:rPr lang="ru-RU" sz="2000" dirty="0" smtClean="0"/>
              <a:t>бизнес-процесса;</a:t>
            </a:r>
          </a:p>
          <a:p>
            <a:pPr marL="457200" indent="-457200">
              <a:buAutoNum type="arabicParenR"/>
            </a:pPr>
            <a:r>
              <a:rPr lang="ru-RU" sz="2000" dirty="0"/>
              <a:t>максимально конкретизировать описание коррупционных </a:t>
            </a:r>
            <a:r>
              <a:rPr lang="ru-RU" sz="2000" dirty="0" smtClean="0"/>
              <a:t>рисков;</a:t>
            </a:r>
          </a:p>
          <a:p>
            <a:pPr marL="457200" indent="-457200">
              <a:buAutoNum type="arabicParenR"/>
            </a:pPr>
            <a:r>
              <a:rPr lang="ru-RU" sz="2000" dirty="0"/>
              <a:t>обеспечивать взаимосвязь результатов оценки коррупционных рисков с проводимыми в организации антикоррупционными </a:t>
            </a:r>
            <a:r>
              <a:rPr lang="ru-RU" sz="2000" dirty="0" smtClean="0"/>
              <a:t>мероприятиями;</a:t>
            </a:r>
          </a:p>
          <a:p>
            <a:pPr marL="457200" indent="-457200">
              <a:buAutoNum type="arabicParenR"/>
            </a:pPr>
            <a:r>
              <a:rPr lang="ru-RU" sz="2000" dirty="0"/>
              <a:t>проводить оценку коррупционных рисков </a:t>
            </a:r>
            <a:r>
              <a:rPr lang="ru-RU" sz="2000" dirty="0" smtClean="0"/>
              <a:t>регулярно.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09801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07504" y="44624"/>
            <a:ext cx="8960848" cy="725557"/>
            <a:chOff x="107504" y="44624"/>
            <a:chExt cx="8960848" cy="725557"/>
          </a:xfrm>
          <a:gradFill>
            <a:gsLst>
              <a:gs pos="26000">
                <a:schemeClr val="bg2">
                  <a:lumMod val="71000"/>
                  <a:lumOff val="29000"/>
                  <a:alpha val="88000"/>
                </a:schemeClr>
              </a:gs>
              <a:gs pos="83000">
                <a:schemeClr val="bg2">
                  <a:lumMod val="45000"/>
                </a:schemeClr>
              </a:gs>
              <a:gs pos="50000">
                <a:schemeClr val="accent3">
                  <a:lumMod val="47000"/>
                  <a:lumOff val="53000"/>
                </a:schemeClr>
              </a:gs>
            </a:gsLst>
            <a:path path="rect">
              <a:fillToRect l="50000" t="50000" r="50000" b="50000"/>
            </a:path>
          </a:gradFill>
        </p:grpSpPr>
        <p:grpSp>
          <p:nvGrpSpPr>
            <p:cNvPr id="11" name="Группа 10"/>
            <p:cNvGrpSpPr/>
            <p:nvPr/>
          </p:nvGrpSpPr>
          <p:grpSpPr>
            <a:xfrm>
              <a:off x="107504" y="44624"/>
              <a:ext cx="8960848" cy="725557"/>
              <a:chOff x="75648" y="424610"/>
              <a:chExt cx="8960848" cy="725557"/>
            </a:xfrm>
            <a:grp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75648" y="424610"/>
                <a:ext cx="8960848" cy="725557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48" y="499356"/>
                <a:ext cx="754746" cy="576064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/>
            </p:spPr>
          </p:pic>
        </p:grpSp>
        <p:sp>
          <p:nvSpPr>
            <p:cNvPr id="12" name="Овал 11"/>
            <p:cNvSpPr/>
            <p:nvPr/>
          </p:nvSpPr>
          <p:spPr>
            <a:xfrm>
              <a:off x="8459265" y="116632"/>
              <a:ext cx="500416" cy="5275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EDBF920A-FE39-4BDF-94A1-B7F3CF6D30C6}" type="slidenum">
                <a:rPr lang="ru-RU" b="1" smtClean="0">
                  <a:solidFill>
                    <a:prstClr val="white"/>
                  </a:solidFill>
                </a:rPr>
                <a:pPr algn="ctr"/>
                <a:t>11</a:t>
              </a:fld>
              <a:endParaRPr lang="ru-RU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Подзаголовок 2"/>
          <p:cNvSpPr txBox="1">
            <a:spLocks/>
          </p:cNvSpPr>
          <p:nvPr/>
        </p:nvSpPr>
        <p:spPr>
          <a:xfrm>
            <a:off x="2555776" y="191378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14124">
                  <a:lumMod val="75000"/>
                </a:srgbClr>
              </a:buClr>
            </a:pPr>
            <a:endParaRPr lang="ru-RU" sz="1400" b="1" i="1" dirty="0">
              <a:solidFill>
                <a:srgbClr val="212745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62250" y="192288"/>
            <a:ext cx="7382157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ru-RU" sz="2400" b="1" dirty="0">
                <a:solidFill>
                  <a:srgbClr val="212745"/>
                </a:solidFill>
              </a:rPr>
              <a:t>Регулирование конфликта интересов</a:t>
            </a:r>
            <a:endParaRPr lang="ru-RU" sz="2400" b="1" dirty="0">
              <a:solidFill>
                <a:srgbClr val="B4DCFA">
                  <a:lumMod val="50000"/>
                </a:srgb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7504" y="937638"/>
            <a:ext cx="4752528" cy="328498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ПРЕДУПРЕЖДЕНИЕ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конфликта интересов предусматривает: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chemeClr val="tx1"/>
                </a:solidFill>
              </a:rPr>
              <a:t>проработанную </a:t>
            </a:r>
            <a:r>
              <a:rPr lang="ru-RU" sz="1000" dirty="0">
                <a:solidFill>
                  <a:schemeClr val="tx1"/>
                </a:solidFill>
              </a:rPr>
              <a:t>систему антикоррупционных мер, затрудняющих попадание работника в ситуацию конфликта интересов (например, установление особенностей получения подарков от лиц, заинтересованных в расположении работника в связи с его трудовыми обязанностями);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chemeClr val="tx1"/>
                </a:solidFill>
              </a:rPr>
              <a:t>внедрение </a:t>
            </a:r>
            <a:r>
              <a:rPr lang="ru-RU" sz="1000" dirty="0">
                <a:solidFill>
                  <a:schemeClr val="tx1"/>
                </a:solidFill>
              </a:rPr>
              <a:t>проверочных процедур при принятии кадровых решений и при распределении обязанностей на предмет возможности возникновения конфликта </a:t>
            </a:r>
            <a:r>
              <a:rPr lang="ru-RU" sz="1000" dirty="0" smtClean="0">
                <a:solidFill>
                  <a:schemeClr val="tx1"/>
                </a:solidFill>
              </a:rPr>
              <a:t>интересов.</a:t>
            </a:r>
            <a:endParaRPr lang="ru-RU" sz="1000" dirty="0">
              <a:solidFill>
                <a:schemeClr val="tx1"/>
              </a:solidFill>
            </a:endParaRPr>
          </a:p>
          <a:p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11959" y="1052735"/>
            <a:ext cx="4856393" cy="3337343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ВЫЯВЛЕНИЕ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конфликта </a:t>
            </a:r>
            <a:r>
              <a:rPr lang="ru-RU" sz="1200" b="1" dirty="0">
                <a:solidFill>
                  <a:schemeClr val="tx1"/>
                </a:solidFill>
              </a:rPr>
              <a:t>интересов может включать: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chemeClr val="tx1"/>
                </a:solidFill>
              </a:rPr>
              <a:t>декларирование </a:t>
            </a:r>
            <a:r>
              <a:rPr lang="ru-RU" sz="1000" dirty="0">
                <a:solidFill>
                  <a:schemeClr val="tx1"/>
                </a:solidFill>
              </a:rPr>
              <a:t>работником наличия у него определенных (личных) </a:t>
            </a:r>
            <a:r>
              <a:rPr lang="ru-RU" sz="1000" dirty="0" smtClean="0">
                <a:solidFill>
                  <a:schemeClr val="tx1"/>
                </a:solidFill>
              </a:rPr>
              <a:t>интересов; </a:t>
            </a:r>
            <a:r>
              <a:rPr lang="ru-RU" sz="1000" dirty="0">
                <a:solidFill>
                  <a:schemeClr val="tx1"/>
                </a:solidFill>
              </a:rPr>
              <a:t>такое декларирование может осуществляться при приеме на работу и в дальнейшем на регулярной </a:t>
            </a:r>
            <a:r>
              <a:rPr lang="ru-RU" sz="1000" dirty="0" smtClean="0">
                <a:solidFill>
                  <a:schemeClr val="tx1"/>
                </a:solidFill>
              </a:rPr>
              <a:t>основе;</a:t>
            </a:r>
            <a:endParaRPr lang="ru-RU" sz="10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chemeClr val="tx1"/>
                </a:solidFill>
              </a:rPr>
              <a:t>самостоятельное </a:t>
            </a:r>
            <a:r>
              <a:rPr lang="ru-RU" sz="1000" dirty="0">
                <a:solidFill>
                  <a:schemeClr val="tx1"/>
                </a:solidFill>
              </a:rPr>
              <a:t>выявление ситуаций конфликта интересов подразделением (работниками), ответственным за предупреждение коррупции в организации, путем сопоставления информации, предоставляемой работником, со сведениями, содержащимися в различных государственных и коммерческих базах </a:t>
            </a:r>
            <a:r>
              <a:rPr lang="ru-RU" sz="1000" dirty="0" smtClean="0">
                <a:solidFill>
                  <a:schemeClr val="tx1"/>
                </a:solidFill>
              </a:rPr>
              <a:t>данных.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259632" y="3789040"/>
            <a:ext cx="6768752" cy="3068960"/>
          </a:xfrm>
          <a:prstGeom prst="ellipse">
            <a:avLst/>
          </a:prstGeom>
          <a:gradFill flip="none" rotWithShape="1">
            <a:gsLst>
              <a:gs pos="90000">
                <a:schemeClr val="accent3">
                  <a:lumMod val="0"/>
                  <a:lumOff val="100000"/>
                </a:schemeClr>
              </a:gs>
              <a:gs pos="0">
                <a:schemeClr val="accent3">
                  <a:lumMod val="0"/>
                  <a:lumOff val="100000"/>
                </a:schemeClr>
              </a:gs>
              <a:gs pos="51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УРЕГУЛИРОВАНИЕ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 конфликта интересов может осуществляться посредством: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chemeClr val="tx1"/>
                </a:solidFill>
              </a:rPr>
              <a:t>усиления </a:t>
            </a:r>
            <a:r>
              <a:rPr lang="ru-RU" sz="1000" dirty="0">
                <a:solidFill>
                  <a:schemeClr val="tx1"/>
                </a:solidFill>
              </a:rPr>
              <a:t>контроля за исполнением работником трудовых обязанностей, при выполнении которых может возникнуть конфликт интересов;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chemeClr val="tx1"/>
                </a:solidFill>
              </a:rPr>
              <a:t>отстранения </a:t>
            </a:r>
            <a:r>
              <a:rPr lang="ru-RU" sz="1000" dirty="0">
                <a:solidFill>
                  <a:schemeClr val="tx1"/>
                </a:solidFill>
              </a:rPr>
              <a:t>работника от совершения действий (принятия решений) в отношении юридического или физического лица, с которым связан его личный интерес;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chemeClr val="tx1"/>
                </a:solidFill>
              </a:rPr>
              <a:t>ограничения </a:t>
            </a:r>
            <a:r>
              <a:rPr lang="ru-RU" sz="1000" dirty="0">
                <a:solidFill>
                  <a:schemeClr val="tx1"/>
                </a:solidFill>
              </a:rPr>
              <a:t>доступа работника к информации, владение которой может привести к конфликту интересов;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chemeClr val="tx1"/>
                </a:solidFill>
              </a:rPr>
              <a:t>перевода </a:t>
            </a:r>
            <a:r>
              <a:rPr lang="ru-RU" sz="1000" dirty="0">
                <a:solidFill>
                  <a:schemeClr val="tx1"/>
                </a:solidFill>
              </a:rPr>
              <a:t>работника на другую работу как внутри структурного подразделения, так и в другое </a:t>
            </a:r>
            <a:r>
              <a:rPr lang="ru-RU" sz="1000" dirty="0" smtClean="0">
                <a:solidFill>
                  <a:schemeClr val="tx1"/>
                </a:solidFill>
              </a:rPr>
              <a:t>подразделение организации</a:t>
            </a:r>
            <a:r>
              <a:rPr lang="ru-RU" sz="1000" dirty="0">
                <a:solidFill>
                  <a:schemeClr val="tx1"/>
                </a:solidFill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chemeClr val="tx1"/>
                </a:solidFill>
              </a:rPr>
              <a:t>предложения </a:t>
            </a:r>
            <a:r>
              <a:rPr lang="ru-RU" sz="1000" dirty="0">
                <a:solidFill>
                  <a:schemeClr val="tx1"/>
                </a:solidFill>
              </a:rPr>
              <a:t>работнику отказаться от полученной или предполагаемой к получению выгоды, являющейся причиной возникновения конфликта интересов.</a:t>
            </a:r>
          </a:p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13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07504" y="44624"/>
            <a:ext cx="8960848" cy="725557"/>
            <a:chOff x="107504" y="44624"/>
            <a:chExt cx="8960848" cy="725557"/>
          </a:xfrm>
          <a:gradFill>
            <a:gsLst>
              <a:gs pos="26000">
                <a:schemeClr val="bg2">
                  <a:lumMod val="71000"/>
                  <a:lumOff val="29000"/>
                  <a:alpha val="88000"/>
                </a:schemeClr>
              </a:gs>
              <a:gs pos="83000">
                <a:schemeClr val="bg2">
                  <a:lumMod val="45000"/>
                </a:schemeClr>
              </a:gs>
              <a:gs pos="50000">
                <a:schemeClr val="accent3">
                  <a:lumMod val="47000"/>
                  <a:lumOff val="53000"/>
                </a:schemeClr>
              </a:gs>
            </a:gsLst>
            <a:path path="rect">
              <a:fillToRect l="50000" t="50000" r="50000" b="50000"/>
            </a:path>
          </a:gradFill>
        </p:grpSpPr>
        <p:grpSp>
          <p:nvGrpSpPr>
            <p:cNvPr id="11" name="Группа 10"/>
            <p:cNvGrpSpPr/>
            <p:nvPr/>
          </p:nvGrpSpPr>
          <p:grpSpPr>
            <a:xfrm>
              <a:off x="107504" y="44624"/>
              <a:ext cx="8960848" cy="725557"/>
              <a:chOff x="75648" y="424610"/>
              <a:chExt cx="8960848" cy="725557"/>
            </a:xfrm>
            <a:grp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75648" y="424610"/>
                <a:ext cx="8960848" cy="725557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48" y="499356"/>
                <a:ext cx="754746" cy="576064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/>
            </p:spPr>
          </p:pic>
        </p:grpSp>
        <p:sp>
          <p:nvSpPr>
            <p:cNvPr id="12" name="Овал 11"/>
            <p:cNvSpPr/>
            <p:nvPr/>
          </p:nvSpPr>
          <p:spPr>
            <a:xfrm>
              <a:off x="8459265" y="116632"/>
              <a:ext cx="500416" cy="5275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EDBF920A-FE39-4BDF-94A1-B7F3CF6D30C6}" type="slidenum">
                <a:rPr lang="ru-RU" b="1" smtClean="0">
                  <a:solidFill>
                    <a:prstClr val="white"/>
                  </a:solidFill>
                </a:rPr>
                <a:pPr algn="ctr"/>
                <a:t>12</a:t>
              </a:fld>
              <a:endParaRPr lang="ru-RU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Подзаголовок 2"/>
          <p:cNvSpPr txBox="1">
            <a:spLocks/>
          </p:cNvSpPr>
          <p:nvPr/>
        </p:nvSpPr>
        <p:spPr>
          <a:xfrm>
            <a:off x="2555776" y="191378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14124">
                  <a:lumMod val="75000"/>
                </a:srgbClr>
              </a:buClr>
            </a:pPr>
            <a:endParaRPr lang="ru-RU" sz="1400" b="1" i="1" dirty="0">
              <a:solidFill>
                <a:srgbClr val="212745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62250" y="192288"/>
            <a:ext cx="7382157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ru-RU" sz="2400" b="1" dirty="0"/>
              <a:t>Стандарты и кодексы поведения</a:t>
            </a:r>
            <a:endParaRPr lang="ru-RU" sz="2400" b="1" dirty="0">
              <a:solidFill>
                <a:srgbClr val="B4DCFA">
                  <a:lumMod val="50000"/>
                </a:srgbClr>
              </a:solidFill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294937392"/>
              </p:ext>
            </p:extLst>
          </p:nvPr>
        </p:nvGraphicFramePr>
        <p:xfrm>
          <a:off x="107504" y="842189"/>
          <a:ext cx="8960848" cy="6015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9533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07504" y="44624"/>
            <a:ext cx="8960848" cy="725557"/>
            <a:chOff x="107504" y="44624"/>
            <a:chExt cx="8960848" cy="725557"/>
          </a:xfrm>
          <a:gradFill>
            <a:gsLst>
              <a:gs pos="26000">
                <a:schemeClr val="bg2">
                  <a:lumMod val="71000"/>
                  <a:lumOff val="29000"/>
                  <a:alpha val="88000"/>
                </a:schemeClr>
              </a:gs>
              <a:gs pos="83000">
                <a:schemeClr val="bg2">
                  <a:lumMod val="45000"/>
                </a:schemeClr>
              </a:gs>
              <a:gs pos="50000">
                <a:schemeClr val="accent3">
                  <a:lumMod val="47000"/>
                  <a:lumOff val="53000"/>
                </a:schemeClr>
              </a:gs>
            </a:gsLst>
            <a:path path="rect">
              <a:fillToRect l="50000" t="50000" r="50000" b="50000"/>
            </a:path>
          </a:gradFill>
        </p:grpSpPr>
        <p:grpSp>
          <p:nvGrpSpPr>
            <p:cNvPr id="11" name="Группа 10"/>
            <p:cNvGrpSpPr/>
            <p:nvPr/>
          </p:nvGrpSpPr>
          <p:grpSpPr>
            <a:xfrm>
              <a:off x="107504" y="44624"/>
              <a:ext cx="8960848" cy="725557"/>
              <a:chOff x="75648" y="424610"/>
              <a:chExt cx="8960848" cy="725557"/>
            </a:xfrm>
            <a:grp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75648" y="424610"/>
                <a:ext cx="8960848" cy="725557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48" y="499356"/>
                <a:ext cx="754746" cy="576064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/>
            </p:spPr>
          </p:pic>
        </p:grpSp>
        <p:sp>
          <p:nvSpPr>
            <p:cNvPr id="12" name="Овал 11"/>
            <p:cNvSpPr/>
            <p:nvPr/>
          </p:nvSpPr>
          <p:spPr>
            <a:xfrm>
              <a:off x="8459265" y="116632"/>
              <a:ext cx="500416" cy="5275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EDBF920A-FE39-4BDF-94A1-B7F3CF6D30C6}" type="slidenum">
                <a:rPr lang="ru-RU" b="1" smtClean="0">
                  <a:solidFill>
                    <a:prstClr val="white"/>
                  </a:solidFill>
                </a:rPr>
                <a:pPr algn="ctr"/>
                <a:t>13</a:t>
              </a:fld>
              <a:endParaRPr lang="ru-RU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Подзаголовок 2"/>
          <p:cNvSpPr txBox="1">
            <a:spLocks/>
          </p:cNvSpPr>
          <p:nvPr/>
        </p:nvSpPr>
        <p:spPr>
          <a:xfrm>
            <a:off x="2555776" y="191378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14124">
                  <a:lumMod val="75000"/>
                </a:srgbClr>
              </a:buClr>
            </a:pPr>
            <a:endParaRPr lang="ru-RU" sz="1400" b="1" i="1" dirty="0">
              <a:solidFill>
                <a:srgbClr val="212745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62250" y="192288"/>
            <a:ext cx="7382157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ru-RU" sz="2400" b="1" dirty="0"/>
              <a:t>Антикоррупционный </a:t>
            </a:r>
            <a:r>
              <a:rPr lang="ru-RU" sz="2400" b="1" dirty="0" smtClean="0"/>
              <a:t>аудит</a:t>
            </a:r>
            <a:endParaRPr lang="ru-RU" sz="2400" b="1" dirty="0">
              <a:solidFill>
                <a:srgbClr val="B4DCFA">
                  <a:lumMod val="50000"/>
                </a:srgb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30361548"/>
              </p:ext>
            </p:extLst>
          </p:nvPr>
        </p:nvGraphicFramePr>
        <p:xfrm>
          <a:off x="107504" y="842188"/>
          <a:ext cx="9036496" cy="6015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6789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07504" y="44624"/>
            <a:ext cx="8960848" cy="725557"/>
            <a:chOff x="107504" y="44624"/>
            <a:chExt cx="8960848" cy="725557"/>
          </a:xfrm>
          <a:gradFill>
            <a:gsLst>
              <a:gs pos="26000">
                <a:schemeClr val="bg2">
                  <a:lumMod val="71000"/>
                  <a:lumOff val="29000"/>
                  <a:alpha val="88000"/>
                </a:schemeClr>
              </a:gs>
              <a:gs pos="83000">
                <a:schemeClr val="bg2">
                  <a:lumMod val="45000"/>
                </a:schemeClr>
              </a:gs>
              <a:gs pos="50000">
                <a:schemeClr val="accent3">
                  <a:lumMod val="47000"/>
                  <a:lumOff val="53000"/>
                </a:schemeClr>
              </a:gs>
            </a:gsLst>
            <a:path path="rect">
              <a:fillToRect l="50000" t="50000" r="50000" b="50000"/>
            </a:path>
          </a:gradFill>
        </p:grpSpPr>
        <p:grpSp>
          <p:nvGrpSpPr>
            <p:cNvPr id="11" name="Группа 10"/>
            <p:cNvGrpSpPr/>
            <p:nvPr/>
          </p:nvGrpSpPr>
          <p:grpSpPr>
            <a:xfrm>
              <a:off x="107504" y="44624"/>
              <a:ext cx="8960848" cy="725557"/>
              <a:chOff x="75648" y="424610"/>
              <a:chExt cx="8960848" cy="725557"/>
            </a:xfrm>
            <a:grp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75648" y="424610"/>
                <a:ext cx="8960848" cy="725557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48" y="499356"/>
                <a:ext cx="754746" cy="576064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/>
            </p:spPr>
          </p:pic>
        </p:grpSp>
        <p:sp>
          <p:nvSpPr>
            <p:cNvPr id="12" name="Овал 11"/>
            <p:cNvSpPr/>
            <p:nvPr/>
          </p:nvSpPr>
          <p:spPr>
            <a:xfrm>
              <a:off x="8459265" y="116632"/>
              <a:ext cx="500416" cy="5275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EDBF920A-FE39-4BDF-94A1-B7F3CF6D30C6}" type="slidenum">
                <a:rPr lang="ru-RU" b="1" smtClean="0">
                  <a:solidFill>
                    <a:prstClr val="white"/>
                  </a:solidFill>
                </a:rPr>
                <a:pPr algn="ctr"/>
                <a:t>14</a:t>
              </a:fld>
              <a:endParaRPr lang="ru-RU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Подзаголовок 2"/>
          <p:cNvSpPr txBox="1">
            <a:spLocks/>
          </p:cNvSpPr>
          <p:nvPr/>
        </p:nvSpPr>
        <p:spPr>
          <a:xfrm>
            <a:off x="2555776" y="191378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14124">
                  <a:lumMod val="75000"/>
                </a:srgbClr>
              </a:buClr>
            </a:pPr>
            <a:endParaRPr lang="ru-RU" sz="1400" b="1" i="1" dirty="0">
              <a:solidFill>
                <a:srgbClr val="212745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62250" y="192288"/>
            <a:ext cx="7382157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ru-RU" b="1" dirty="0" smtClean="0"/>
              <a:t>Взаимодействие </a:t>
            </a:r>
            <a:r>
              <a:rPr lang="ru-RU" b="1" dirty="0"/>
              <a:t>с правоохранительными органами</a:t>
            </a:r>
            <a:endParaRPr lang="ru-RU" b="1" dirty="0">
              <a:solidFill>
                <a:srgbClr val="B4DCFA">
                  <a:lumMod val="50000"/>
                </a:srgb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50820888"/>
              </p:ext>
            </p:extLst>
          </p:nvPr>
        </p:nvGraphicFramePr>
        <p:xfrm>
          <a:off x="107504" y="1052736"/>
          <a:ext cx="896084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0941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07504" y="44624"/>
            <a:ext cx="8960848" cy="725557"/>
            <a:chOff x="107504" y="44624"/>
            <a:chExt cx="8960848" cy="725557"/>
          </a:xfrm>
          <a:gradFill>
            <a:gsLst>
              <a:gs pos="26000">
                <a:schemeClr val="bg2">
                  <a:lumMod val="71000"/>
                  <a:lumOff val="29000"/>
                  <a:alpha val="88000"/>
                </a:schemeClr>
              </a:gs>
              <a:gs pos="83000">
                <a:schemeClr val="bg2">
                  <a:lumMod val="45000"/>
                </a:schemeClr>
              </a:gs>
              <a:gs pos="50000">
                <a:schemeClr val="accent3">
                  <a:lumMod val="47000"/>
                  <a:lumOff val="53000"/>
                </a:schemeClr>
              </a:gs>
            </a:gsLst>
            <a:path path="rect">
              <a:fillToRect l="50000" t="50000" r="50000" b="50000"/>
            </a:path>
          </a:gradFill>
        </p:grpSpPr>
        <p:grpSp>
          <p:nvGrpSpPr>
            <p:cNvPr id="11" name="Группа 10"/>
            <p:cNvGrpSpPr/>
            <p:nvPr/>
          </p:nvGrpSpPr>
          <p:grpSpPr>
            <a:xfrm>
              <a:off x="107504" y="44624"/>
              <a:ext cx="8960848" cy="725557"/>
              <a:chOff x="75648" y="424610"/>
              <a:chExt cx="8960848" cy="725557"/>
            </a:xfrm>
            <a:grp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75648" y="424610"/>
                <a:ext cx="8960848" cy="725557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48" y="499356"/>
                <a:ext cx="754746" cy="576064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/>
            </p:spPr>
          </p:pic>
        </p:grpSp>
        <p:sp>
          <p:nvSpPr>
            <p:cNvPr id="12" name="Овал 11"/>
            <p:cNvSpPr/>
            <p:nvPr/>
          </p:nvSpPr>
          <p:spPr>
            <a:xfrm>
              <a:off x="8459265" y="116632"/>
              <a:ext cx="500416" cy="5275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EDBF920A-FE39-4BDF-94A1-B7F3CF6D30C6}" type="slidenum">
                <a:rPr lang="ru-RU" b="1" smtClean="0">
                  <a:solidFill>
                    <a:prstClr val="white"/>
                  </a:solidFill>
                </a:rPr>
                <a:pPr algn="ctr"/>
                <a:t>15</a:t>
              </a:fld>
              <a:endParaRPr lang="ru-RU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568952" cy="561662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b="1" dirty="0"/>
              <a:t>	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b="1" dirty="0"/>
              <a:t>	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555776" y="191378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14124">
                  <a:lumMod val="75000"/>
                </a:srgbClr>
              </a:buClr>
            </a:pPr>
            <a:endParaRPr lang="ru-RU" sz="1400" b="1" i="1" dirty="0">
              <a:solidFill>
                <a:srgbClr val="212745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62250" y="192288"/>
            <a:ext cx="7382157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ru-RU" sz="2400" b="1" dirty="0">
                <a:solidFill>
                  <a:srgbClr val="212745"/>
                </a:solidFill>
              </a:rPr>
              <a:t>Меры по противодействию коррупции</a:t>
            </a:r>
            <a:endParaRPr lang="ru-RU" sz="2400" b="1" dirty="0">
              <a:solidFill>
                <a:srgbClr val="B4DCFA">
                  <a:lumMod val="50000"/>
                </a:srgb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49656" y="1484784"/>
            <a:ext cx="8424936" cy="4032447"/>
            <a:chOff x="502629" y="1642332"/>
            <a:chExt cx="8245835" cy="387489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629" y="1642332"/>
              <a:ext cx="8245835" cy="3874899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7028981" y="4967295"/>
              <a:ext cx="1584176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69620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107504" y="44624"/>
            <a:ext cx="8960848" cy="725557"/>
            <a:chOff x="107504" y="44624"/>
            <a:chExt cx="8960848" cy="725557"/>
          </a:xfrm>
          <a:gradFill>
            <a:gsLst>
              <a:gs pos="26000">
                <a:schemeClr val="bg2">
                  <a:lumMod val="71000"/>
                  <a:lumOff val="29000"/>
                  <a:alpha val="88000"/>
                </a:schemeClr>
              </a:gs>
              <a:gs pos="83000">
                <a:schemeClr val="bg2">
                  <a:lumMod val="45000"/>
                </a:schemeClr>
              </a:gs>
              <a:gs pos="50000">
                <a:schemeClr val="accent3">
                  <a:lumMod val="47000"/>
                  <a:lumOff val="53000"/>
                </a:schemeClr>
              </a:gs>
            </a:gsLst>
            <a:path path="rect">
              <a:fillToRect l="50000" t="50000" r="50000" b="50000"/>
            </a:path>
          </a:gradFill>
        </p:grpSpPr>
        <p:grpSp>
          <p:nvGrpSpPr>
            <p:cNvPr id="23" name="Группа 22"/>
            <p:cNvGrpSpPr/>
            <p:nvPr/>
          </p:nvGrpSpPr>
          <p:grpSpPr>
            <a:xfrm>
              <a:off x="107504" y="44624"/>
              <a:ext cx="8960848" cy="725557"/>
              <a:chOff x="75648" y="424610"/>
              <a:chExt cx="8960848" cy="725557"/>
            </a:xfrm>
            <a:grp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75648" y="424610"/>
                <a:ext cx="8960848" cy="725557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48" y="499356"/>
                <a:ext cx="754746" cy="576064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/>
            </p:spPr>
          </p:pic>
        </p:grpSp>
        <p:sp>
          <p:nvSpPr>
            <p:cNvPr id="24" name="Овал 23"/>
            <p:cNvSpPr/>
            <p:nvPr/>
          </p:nvSpPr>
          <p:spPr>
            <a:xfrm>
              <a:off x="8459265" y="116632"/>
              <a:ext cx="500416" cy="5275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EDBF920A-FE39-4BDF-94A1-B7F3CF6D30C6}" type="slidenum">
                <a:rPr lang="ru-RU" b="1" smtClean="0"/>
                <a:t>16</a:t>
              </a:fld>
              <a:endParaRPr lang="ru-RU" b="1" dirty="0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568952" cy="561662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800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555776" y="191378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b="1" i="1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62250" y="192288"/>
            <a:ext cx="7382157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/>
              <a:t>ПОНЯТИЕ КОРРУПЦИИ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46034"/>
            <a:ext cx="9145597" cy="601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60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07504" y="44624"/>
            <a:ext cx="8960848" cy="725557"/>
            <a:chOff x="107504" y="44624"/>
            <a:chExt cx="8960848" cy="725557"/>
          </a:xfrm>
          <a:gradFill>
            <a:gsLst>
              <a:gs pos="26000">
                <a:schemeClr val="bg2">
                  <a:lumMod val="71000"/>
                  <a:lumOff val="29000"/>
                  <a:alpha val="88000"/>
                </a:schemeClr>
              </a:gs>
              <a:gs pos="83000">
                <a:schemeClr val="bg2">
                  <a:lumMod val="45000"/>
                </a:schemeClr>
              </a:gs>
              <a:gs pos="50000">
                <a:schemeClr val="accent3">
                  <a:lumMod val="47000"/>
                  <a:lumOff val="53000"/>
                </a:schemeClr>
              </a:gs>
            </a:gsLst>
            <a:path path="rect">
              <a:fillToRect l="50000" t="50000" r="50000" b="50000"/>
            </a:path>
          </a:gradFill>
        </p:grpSpPr>
        <p:grpSp>
          <p:nvGrpSpPr>
            <p:cNvPr id="11" name="Группа 10"/>
            <p:cNvGrpSpPr/>
            <p:nvPr/>
          </p:nvGrpSpPr>
          <p:grpSpPr>
            <a:xfrm>
              <a:off x="107504" y="44624"/>
              <a:ext cx="8960848" cy="725557"/>
              <a:chOff x="75648" y="424610"/>
              <a:chExt cx="8960848" cy="725557"/>
            </a:xfrm>
            <a:grp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75648" y="424610"/>
                <a:ext cx="8960848" cy="725557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48" y="499356"/>
                <a:ext cx="754746" cy="576064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/>
            </p:spPr>
          </p:pic>
        </p:grpSp>
        <p:sp>
          <p:nvSpPr>
            <p:cNvPr id="12" name="Овал 11"/>
            <p:cNvSpPr/>
            <p:nvPr/>
          </p:nvSpPr>
          <p:spPr>
            <a:xfrm>
              <a:off x="8459265" y="116632"/>
              <a:ext cx="500416" cy="5275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EDBF920A-FE39-4BDF-94A1-B7F3CF6D30C6}" type="slidenum">
                <a:rPr lang="ru-RU" b="1" smtClean="0"/>
                <a:t>2</a:t>
              </a:fld>
              <a:endParaRPr lang="ru-RU" b="1" dirty="0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568952" cy="561662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/>
              <a:t>В соответствии с Федеральным законом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/>
              <a:t> № 273-ФЗ «О противодействии коррупции»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/>
              <a:t>под </a:t>
            </a:r>
            <a:r>
              <a:rPr lang="ru-RU" sz="2400" b="1" dirty="0">
                <a:solidFill>
                  <a:srgbClr val="FF0000"/>
                </a:solidFill>
              </a:rPr>
              <a:t>коррупцией</a:t>
            </a:r>
            <a:r>
              <a:rPr lang="ru-RU" sz="2400" b="1" dirty="0"/>
              <a:t> понимаются: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b="1" dirty="0"/>
              <a:t>	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b="1" dirty="0"/>
              <a:t>	• а) злоупотребление 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800" b="1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b="1" dirty="0"/>
              <a:t>	• б) совершение деяний, указанных в подпункте «а)» настоящего пункта, от имени или в интересах юридического лица.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555776" y="191378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b="1" i="1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62250" y="192288"/>
            <a:ext cx="7382157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/>
              <a:t>Понятие коррупции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07504" y="44624"/>
            <a:ext cx="8960848" cy="725557"/>
            <a:chOff x="107504" y="44624"/>
            <a:chExt cx="8960848" cy="725557"/>
          </a:xfrm>
          <a:gradFill>
            <a:gsLst>
              <a:gs pos="26000">
                <a:schemeClr val="bg2">
                  <a:lumMod val="71000"/>
                  <a:lumOff val="29000"/>
                  <a:alpha val="88000"/>
                </a:schemeClr>
              </a:gs>
              <a:gs pos="83000">
                <a:schemeClr val="bg2">
                  <a:lumMod val="45000"/>
                </a:schemeClr>
              </a:gs>
              <a:gs pos="50000">
                <a:schemeClr val="accent3">
                  <a:lumMod val="47000"/>
                  <a:lumOff val="53000"/>
                </a:schemeClr>
              </a:gs>
            </a:gsLst>
            <a:path path="rect">
              <a:fillToRect l="50000" t="50000" r="50000" b="50000"/>
            </a:path>
          </a:gradFill>
        </p:grpSpPr>
        <p:grpSp>
          <p:nvGrpSpPr>
            <p:cNvPr id="11" name="Группа 10"/>
            <p:cNvGrpSpPr/>
            <p:nvPr/>
          </p:nvGrpSpPr>
          <p:grpSpPr>
            <a:xfrm>
              <a:off x="107504" y="44624"/>
              <a:ext cx="8960848" cy="725557"/>
              <a:chOff x="75648" y="424610"/>
              <a:chExt cx="8960848" cy="725557"/>
            </a:xfrm>
            <a:grp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75648" y="424610"/>
                <a:ext cx="8960848" cy="725557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48" y="499356"/>
                <a:ext cx="754746" cy="576064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/>
            </p:spPr>
          </p:pic>
        </p:grpSp>
        <p:sp>
          <p:nvSpPr>
            <p:cNvPr id="12" name="Овал 11"/>
            <p:cNvSpPr/>
            <p:nvPr/>
          </p:nvSpPr>
          <p:spPr>
            <a:xfrm>
              <a:off x="8459265" y="116632"/>
              <a:ext cx="500416" cy="5275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EDBF920A-FE39-4BDF-94A1-B7F3CF6D30C6}" type="slidenum">
                <a:rPr lang="ru-RU" b="1" smtClean="0"/>
                <a:t>3</a:t>
              </a:fld>
              <a:endParaRPr lang="ru-RU" b="1" dirty="0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8852" y="916934"/>
            <a:ext cx="8568952" cy="582443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/>
              <a:t>В соответствии с Федеральным законом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/>
              <a:t> № 273-ФЗ «О противодействии коррупции»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/>
              <a:t>под </a:t>
            </a:r>
            <a:r>
              <a:rPr lang="ru-RU" sz="2400" b="1" dirty="0">
                <a:solidFill>
                  <a:srgbClr val="FF0000"/>
                </a:solidFill>
              </a:rPr>
              <a:t>противодействием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коррупции</a:t>
            </a:r>
            <a:r>
              <a:rPr lang="ru-RU" sz="2400" b="1" dirty="0"/>
              <a:t> понимается: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400" b="1" dirty="0"/>
          </a:p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- деятельность федеральных органов государственной власти, органов государственной власти субъектов Российской Федерации, органов местного самоуправления, институтов гражданского общества,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 и физических лиц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 пределах их полномочий:</a:t>
            </a:r>
          </a:p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а) по предупреждению коррупции, в том числе по выявлению и последующему устранению причин коррупции (профилактика коррупции);</a:t>
            </a:r>
          </a:p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б) по выявлению, предупреждению, пресечению, раскрытию и расследованию коррупционных правонарушений (борьба с коррупцией);</a:t>
            </a:r>
          </a:p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в) по минимизации и (или) ликвидации последствий коррупционных правонарушений.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b="1" dirty="0"/>
              <a:t>	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b="1" dirty="0"/>
              <a:t>	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555776" y="191378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b="1" i="1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62250" y="192288"/>
            <a:ext cx="7382157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/>
              <a:t>Противодействие коррупции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2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07504" y="44624"/>
            <a:ext cx="8960848" cy="725557"/>
            <a:chOff x="107504" y="44624"/>
            <a:chExt cx="8960848" cy="725557"/>
          </a:xfrm>
          <a:gradFill>
            <a:gsLst>
              <a:gs pos="26000">
                <a:schemeClr val="bg2">
                  <a:lumMod val="71000"/>
                  <a:lumOff val="29000"/>
                  <a:alpha val="88000"/>
                </a:schemeClr>
              </a:gs>
              <a:gs pos="83000">
                <a:schemeClr val="bg2">
                  <a:lumMod val="45000"/>
                </a:schemeClr>
              </a:gs>
              <a:gs pos="50000">
                <a:schemeClr val="accent3">
                  <a:lumMod val="47000"/>
                  <a:lumOff val="53000"/>
                </a:schemeClr>
              </a:gs>
            </a:gsLst>
            <a:path path="rect">
              <a:fillToRect l="50000" t="50000" r="50000" b="50000"/>
            </a:path>
          </a:gradFill>
        </p:grpSpPr>
        <p:grpSp>
          <p:nvGrpSpPr>
            <p:cNvPr id="11" name="Группа 10"/>
            <p:cNvGrpSpPr/>
            <p:nvPr/>
          </p:nvGrpSpPr>
          <p:grpSpPr>
            <a:xfrm>
              <a:off x="107504" y="44624"/>
              <a:ext cx="8960848" cy="725557"/>
              <a:chOff x="75648" y="424610"/>
              <a:chExt cx="8960848" cy="725557"/>
            </a:xfrm>
            <a:grp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75648" y="424610"/>
                <a:ext cx="8960848" cy="725557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48" y="499356"/>
                <a:ext cx="754746" cy="576064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/>
            </p:spPr>
          </p:pic>
        </p:grpSp>
        <p:sp>
          <p:nvSpPr>
            <p:cNvPr id="12" name="Овал 11"/>
            <p:cNvSpPr/>
            <p:nvPr/>
          </p:nvSpPr>
          <p:spPr>
            <a:xfrm>
              <a:off x="8459265" y="116632"/>
              <a:ext cx="500416" cy="5275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EDBF920A-FE39-4BDF-94A1-B7F3CF6D30C6}" type="slidenum">
                <a:rPr lang="ru-RU" b="1" smtClean="0">
                  <a:solidFill>
                    <a:prstClr val="white"/>
                  </a:solidFill>
                </a:rPr>
                <a:pPr algn="ctr"/>
                <a:t>4</a:t>
              </a:fld>
              <a:endParaRPr lang="ru-RU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8852" y="916934"/>
            <a:ext cx="8568952" cy="582443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/>
              <a:t>В соответствии с Федеральным законом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/>
              <a:t> № 273-ФЗ «О противодействии коррупции»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Статья 13.3.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Обязанность организаций принимать меры по предупреждению коррупции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(введена Федеральным законом от 03.12.2012 N 231-ФЗ)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1. Организации обязаны разрабатывать и принимать меры по предупреждению коррупции.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2. Меры по предупреждению коррупции, принимаемые в организации, могут включать: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1) определение подразделений или должностных лиц, ответственных за профилактику коррупционных и иных правонарушений;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2) сотрудничество организации с правоохранительными органами;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3) разработку и внедрение в практику стандартов и процедур, направленных на обеспечение добросовестной работы организации;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4) принятие кодекса этики и служебного поведения работников организации;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5) предотвращение и урегулирование конфликта интересов;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6) недопущение составления неофициальной отчетности и использования поддельных документов.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b="1" dirty="0"/>
              <a:t>	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b="1" dirty="0"/>
              <a:t>	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555776" y="191378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14124">
                  <a:lumMod val="75000"/>
                </a:srgbClr>
              </a:buClr>
            </a:pPr>
            <a:endParaRPr lang="ru-RU" sz="1400" b="1" i="1" dirty="0">
              <a:solidFill>
                <a:srgbClr val="212745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62250" y="192288"/>
            <a:ext cx="7382157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ru-RU" sz="2400" b="1" dirty="0">
                <a:solidFill>
                  <a:srgbClr val="212745"/>
                </a:solidFill>
              </a:rPr>
              <a:t>Обязанность организаций</a:t>
            </a:r>
            <a:endParaRPr lang="ru-RU" sz="2400" b="1" dirty="0">
              <a:solidFill>
                <a:srgbClr val="B4DCF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83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07504" y="44624"/>
            <a:ext cx="8960848" cy="725557"/>
            <a:chOff x="107504" y="44624"/>
            <a:chExt cx="8960848" cy="725557"/>
          </a:xfrm>
          <a:gradFill>
            <a:gsLst>
              <a:gs pos="26000">
                <a:schemeClr val="bg2">
                  <a:lumMod val="71000"/>
                  <a:lumOff val="29000"/>
                  <a:alpha val="88000"/>
                </a:schemeClr>
              </a:gs>
              <a:gs pos="83000">
                <a:schemeClr val="bg2">
                  <a:lumMod val="45000"/>
                </a:schemeClr>
              </a:gs>
              <a:gs pos="50000">
                <a:schemeClr val="accent3">
                  <a:lumMod val="47000"/>
                  <a:lumOff val="53000"/>
                </a:schemeClr>
              </a:gs>
            </a:gsLst>
            <a:path path="rect">
              <a:fillToRect l="50000" t="50000" r="50000" b="50000"/>
            </a:path>
          </a:gradFill>
        </p:grpSpPr>
        <p:grpSp>
          <p:nvGrpSpPr>
            <p:cNvPr id="11" name="Группа 10"/>
            <p:cNvGrpSpPr/>
            <p:nvPr/>
          </p:nvGrpSpPr>
          <p:grpSpPr>
            <a:xfrm>
              <a:off x="107504" y="44624"/>
              <a:ext cx="8960848" cy="725557"/>
              <a:chOff x="75648" y="424610"/>
              <a:chExt cx="8960848" cy="725557"/>
            </a:xfrm>
            <a:grp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75648" y="424610"/>
                <a:ext cx="8960848" cy="725557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48" y="499356"/>
                <a:ext cx="754746" cy="576064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/>
            </p:spPr>
          </p:pic>
        </p:grpSp>
        <p:sp>
          <p:nvSpPr>
            <p:cNvPr id="12" name="Овал 11"/>
            <p:cNvSpPr/>
            <p:nvPr/>
          </p:nvSpPr>
          <p:spPr>
            <a:xfrm>
              <a:off x="8459265" y="116632"/>
              <a:ext cx="500416" cy="5275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EDBF920A-FE39-4BDF-94A1-B7F3CF6D30C6}" type="slidenum">
                <a:rPr lang="ru-RU" b="1" smtClean="0">
                  <a:solidFill>
                    <a:prstClr val="white"/>
                  </a:solidFill>
                </a:rPr>
                <a:pPr algn="ctr"/>
                <a:t>5</a:t>
              </a:fld>
              <a:endParaRPr lang="ru-RU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568952" cy="561662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b="1" dirty="0"/>
              <a:t>	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b="1" dirty="0"/>
              <a:t>	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555776" y="191378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14124">
                  <a:lumMod val="75000"/>
                </a:srgbClr>
              </a:buClr>
            </a:pPr>
            <a:endParaRPr lang="ru-RU" sz="1400" b="1" i="1" dirty="0">
              <a:solidFill>
                <a:srgbClr val="212745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62250" y="192288"/>
            <a:ext cx="7382157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ru-RU" sz="2400" b="1" dirty="0">
                <a:solidFill>
                  <a:srgbClr val="212745"/>
                </a:solidFill>
              </a:rPr>
              <a:t>Цели проведения мероприятий в организации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4705" y="3415606"/>
            <a:ext cx="2808312" cy="2758202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scene3d>
            <a:camera prst="orthographicFront"/>
            <a:lightRig rig="threePt" dir="t"/>
          </a:scene3d>
          <a:sp3d>
            <a:bevelT w="15240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Превентивная: </a:t>
            </a:r>
            <a:r>
              <a:rPr lang="ru-RU" dirty="0">
                <a:solidFill>
                  <a:schemeClr val="tx1"/>
                </a:solidFill>
              </a:rPr>
              <a:t>предотвращение коррупционных правонарушений, фактическое снижение риска негативных последствий для компании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err="1">
                <a:solidFill>
                  <a:schemeClr val="tx1"/>
                </a:solidFill>
              </a:rPr>
              <a:t>должн.лиц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27033" y="3429000"/>
            <a:ext cx="2880320" cy="2744808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scene3d>
            <a:camera prst="orthographicFront"/>
            <a:lightRig rig="threePt" dir="t"/>
          </a:scene3d>
          <a:sp3d>
            <a:bevelT w="15240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Смягчение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или отсутствие ответственности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за коррупционные правонарушения совершенные сотрудниками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компании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1369" y="3429000"/>
            <a:ext cx="2808312" cy="2744808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scene3d>
            <a:camera prst="orthographicFront"/>
            <a:lightRig rig="threePt" dir="t"/>
          </a:scene3d>
          <a:sp3d>
            <a:bevelT w="15240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Рыночные преимущества: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рост репутации и </a:t>
            </a:r>
            <a:r>
              <a:rPr lang="ru-RU" dirty="0" err="1">
                <a:solidFill>
                  <a:schemeClr val="tx1"/>
                </a:solidFill>
              </a:rPr>
              <a:t>goodwill</a:t>
            </a:r>
            <a:r>
              <a:rPr lang="ru-RU" dirty="0">
                <a:solidFill>
                  <a:schemeClr val="tx1"/>
                </a:solidFill>
              </a:rPr>
              <a:t> компании, упрощение процедур </a:t>
            </a:r>
            <a:r>
              <a:rPr lang="ru-RU" dirty="0" err="1">
                <a:solidFill>
                  <a:schemeClr val="tx1"/>
                </a:solidFill>
              </a:rPr>
              <a:t>антикорр.проверки</a:t>
            </a:r>
            <a:r>
              <a:rPr lang="ru-RU" dirty="0">
                <a:solidFill>
                  <a:schemeClr val="tx1"/>
                </a:solidFill>
              </a:rPr>
              <a:t> (банки, тендеры, крупные компании)</a:t>
            </a:r>
          </a:p>
        </p:txBody>
      </p:sp>
      <p:sp>
        <p:nvSpPr>
          <p:cNvPr id="8" name="Овал 7"/>
          <p:cNvSpPr/>
          <p:nvPr/>
        </p:nvSpPr>
        <p:spPr>
          <a:xfrm>
            <a:off x="1068042" y="1268760"/>
            <a:ext cx="7200800" cy="926812"/>
          </a:xfrm>
          <a:prstGeom prst="ellipse">
            <a:avLst/>
          </a:prstGeom>
          <a:gradFill flip="none" rotWithShape="1">
            <a:gsLst>
              <a:gs pos="1000">
                <a:schemeClr val="accent5">
                  <a:lumMod val="0"/>
                  <a:lumOff val="100000"/>
                </a:schemeClr>
              </a:gs>
              <a:gs pos="24000">
                <a:schemeClr val="accent5">
                  <a:lumMod val="0"/>
                  <a:lumOff val="100000"/>
                </a:schemeClr>
              </a:gs>
              <a:gs pos="86000">
                <a:schemeClr val="accent5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chilly" dir="t">
              <a:rot lat="0" lon="0" rev="10800000"/>
            </a:lightRig>
          </a:scene3d>
          <a:sp3d prstMaterial="plastic">
            <a:bevelT w="82550"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АНТИКОРРУПЦИОННЫЙ КОМПЛАЕНС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578860" y="2060848"/>
            <a:ext cx="472860" cy="1326070"/>
          </a:xfrm>
          <a:prstGeom prst="downArrow">
            <a:avLst>
              <a:gd name="adj1" fmla="val 50000"/>
              <a:gd name="adj2" fmla="val 132238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330763" y="2248252"/>
            <a:ext cx="472860" cy="1224136"/>
          </a:xfrm>
          <a:prstGeom prst="downArrow">
            <a:avLst>
              <a:gd name="adj1" fmla="val 50000"/>
              <a:gd name="adj2" fmla="val 132238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188864" y="2060848"/>
            <a:ext cx="472860" cy="1361567"/>
          </a:xfrm>
          <a:prstGeom prst="downArrow">
            <a:avLst>
              <a:gd name="adj1" fmla="val 50000"/>
              <a:gd name="adj2" fmla="val 132238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007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4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07504" y="44624"/>
            <a:ext cx="8960848" cy="725557"/>
            <a:chOff x="107504" y="44624"/>
            <a:chExt cx="8960848" cy="725557"/>
          </a:xfrm>
          <a:gradFill>
            <a:gsLst>
              <a:gs pos="26000">
                <a:schemeClr val="bg2">
                  <a:lumMod val="71000"/>
                  <a:lumOff val="29000"/>
                  <a:alpha val="88000"/>
                </a:schemeClr>
              </a:gs>
              <a:gs pos="83000">
                <a:schemeClr val="bg2">
                  <a:lumMod val="45000"/>
                </a:schemeClr>
              </a:gs>
              <a:gs pos="50000">
                <a:schemeClr val="accent3">
                  <a:lumMod val="47000"/>
                  <a:lumOff val="53000"/>
                </a:schemeClr>
              </a:gs>
            </a:gsLst>
            <a:path path="rect">
              <a:fillToRect l="50000" t="50000" r="50000" b="50000"/>
            </a:path>
          </a:gradFill>
        </p:grpSpPr>
        <p:grpSp>
          <p:nvGrpSpPr>
            <p:cNvPr id="11" name="Группа 10"/>
            <p:cNvGrpSpPr/>
            <p:nvPr/>
          </p:nvGrpSpPr>
          <p:grpSpPr>
            <a:xfrm>
              <a:off x="107504" y="44624"/>
              <a:ext cx="8960848" cy="725557"/>
              <a:chOff x="75648" y="424610"/>
              <a:chExt cx="8960848" cy="725557"/>
            </a:xfrm>
            <a:grp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75648" y="424610"/>
                <a:ext cx="8960848" cy="725557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48" y="499356"/>
                <a:ext cx="754746" cy="576064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/>
            </p:spPr>
          </p:pic>
        </p:grpSp>
        <p:sp>
          <p:nvSpPr>
            <p:cNvPr id="12" name="Овал 11"/>
            <p:cNvSpPr/>
            <p:nvPr/>
          </p:nvSpPr>
          <p:spPr>
            <a:xfrm>
              <a:off x="8459265" y="116632"/>
              <a:ext cx="500416" cy="5275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EDBF920A-FE39-4BDF-94A1-B7F3CF6D30C6}" type="slidenum">
                <a:rPr lang="ru-RU" b="1" smtClean="0">
                  <a:solidFill>
                    <a:prstClr val="white"/>
                  </a:solidFill>
                </a:rPr>
                <a:pPr algn="ctr"/>
                <a:t>6</a:t>
              </a:fld>
              <a:endParaRPr lang="ru-RU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Подзаголовок 2"/>
          <p:cNvSpPr txBox="1">
            <a:spLocks/>
          </p:cNvSpPr>
          <p:nvPr/>
        </p:nvSpPr>
        <p:spPr>
          <a:xfrm>
            <a:off x="2555776" y="191378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14124">
                  <a:lumMod val="75000"/>
                </a:srgbClr>
              </a:buClr>
            </a:pPr>
            <a:endParaRPr lang="ru-RU" sz="1400" b="1" i="1" dirty="0">
              <a:solidFill>
                <a:srgbClr val="212745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62250" y="192288"/>
            <a:ext cx="7382157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ru-RU" sz="2400" b="1" dirty="0">
                <a:solidFill>
                  <a:srgbClr val="212745"/>
                </a:solidFill>
              </a:rPr>
              <a:t>Методические материалы Минтруда России</a:t>
            </a:r>
            <a:endParaRPr lang="ru-RU" sz="2400" b="1" dirty="0">
              <a:solidFill>
                <a:srgbClr val="B4DCFA">
                  <a:lumMod val="50000"/>
                </a:srgbClr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8711" y="908720"/>
            <a:ext cx="8063729" cy="960726"/>
          </a:xfrm>
          <a:gradFill flip="none" rotWithShape="1">
            <a:gsLst>
              <a:gs pos="5400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rect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/>
              <a:t>Министерством труда и социальной защиты Российской Федерации разработаны методические материалы посвященные обеспечению мер по противодействию коррупции в организациях</a:t>
            </a:r>
            <a:endParaRPr lang="ru-RU" sz="1600" dirty="0"/>
          </a:p>
        </p:txBody>
      </p:sp>
      <p:pic>
        <p:nvPicPr>
          <p:cNvPr id="15" name="Рисунок 14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5000"/>
                    </a14:imgEffect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rcRect l="24131" t="13287" r="43459" b="5893"/>
          <a:stretch/>
        </p:blipFill>
        <p:spPr bwMode="auto">
          <a:xfrm>
            <a:off x="323528" y="2050001"/>
            <a:ext cx="2736304" cy="3599309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5"/>
          <a:srcRect l="23936" t="12228" r="43048" b="4620"/>
          <a:stretch/>
        </p:blipFill>
        <p:spPr bwMode="auto">
          <a:xfrm>
            <a:off x="6156176" y="2050001"/>
            <a:ext cx="2736304" cy="3599309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6"/>
          <a:srcRect l="24304" t="13043" r="43232" b="5761"/>
          <a:stretch/>
        </p:blipFill>
        <p:spPr bwMode="auto">
          <a:xfrm>
            <a:off x="3275856" y="2075897"/>
            <a:ext cx="2736304" cy="3573413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67544" y="580526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Данные документы направлены на создание единой методологической основы для оценки компаниями и правоприменительными органами внедряемых антикоррупционных мер.</a:t>
            </a:r>
          </a:p>
        </p:txBody>
      </p:sp>
    </p:spTree>
    <p:extLst>
      <p:ext uri="{BB962C8B-B14F-4D97-AF65-F5344CB8AC3E}">
        <p14:creationId xmlns:p14="http://schemas.microsoft.com/office/powerpoint/2010/main" val="3996964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07504" y="44624"/>
            <a:ext cx="8960848" cy="725557"/>
            <a:chOff x="107504" y="44624"/>
            <a:chExt cx="8960848" cy="725557"/>
          </a:xfrm>
          <a:gradFill>
            <a:gsLst>
              <a:gs pos="26000">
                <a:schemeClr val="bg2">
                  <a:lumMod val="71000"/>
                  <a:lumOff val="29000"/>
                  <a:alpha val="88000"/>
                </a:schemeClr>
              </a:gs>
              <a:gs pos="83000">
                <a:schemeClr val="bg2">
                  <a:lumMod val="45000"/>
                </a:schemeClr>
              </a:gs>
              <a:gs pos="50000">
                <a:schemeClr val="accent3">
                  <a:lumMod val="47000"/>
                  <a:lumOff val="53000"/>
                </a:schemeClr>
              </a:gs>
            </a:gsLst>
            <a:path path="rect">
              <a:fillToRect l="50000" t="50000" r="50000" b="50000"/>
            </a:path>
          </a:gradFill>
        </p:grpSpPr>
        <p:grpSp>
          <p:nvGrpSpPr>
            <p:cNvPr id="11" name="Группа 10"/>
            <p:cNvGrpSpPr/>
            <p:nvPr/>
          </p:nvGrpSpPr>
          <p:grpSpPr>
            <a:xfrm>
              <a:off x="107504" y="44624"/>
              <a:ext cx="8960848" cy="725557"/>
              <a:chOff x="75648" y="424610"/>
              <a:chExt cx="8960848" cy="725557"/>
            </a:xfrm>
            <a:grp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75648" y="424610"/>
                <a:ext cx="8960848" cy="725557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48" y="499356"/>
                <a:ext cx="754746" cy="576064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/>
            </p:spPr>
          </p:pic>
        </p:grpSp>
        <p:sp>
          <p:nvSpPr>
            <p:cNvPr id="12" name="Овал 11"/>
            <p:cNvSpPr/>
            <p:nvPr/>
          </p:nvSpPr>
          <p:spPr>
            <a:xfrm>
              <a:off x="8459265" y="116632"/>
              <a:ext cx="500416" cy="5275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EDBF920A-FE39-4BDF-94A1-B7F3CF6D30C6}" type="slidenum">
                <a:rPr lang="ru-RU" b="1" smtClean="0">
                  <a:solidFill>
                    <a:prstClr val="white"/>
                  </a:solidFill>
                </a:rPr>
                <a:pPr algn="ctr"/>
                <a:t>7</a:t>
              </a:fld>
              <a:endParaRPr lang="ru-RU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Подзаголовок 2"/>
          <p:cNvSpPr txBox="1">
            <a:spLocks/>
          </p:cNvSpPr>
          <p:nvPr/>
        </p:nvSpPr>
        <p:spPr>
          <a:xfrm>
            <a:off x="2555776" y="191378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14124">
                  <a:lumMod val="75000"/>
                </a:srgbClr>
              </a:buClr>
            </a:pPr>
            <a:endParaRPr lang="ru-RU" sz="1400" b="1" i="1" dirty="0">
              <a:solidFill>
                <a:srgbClr val="212745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62250" y="192288"/>
            <a:ext cx="7382157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ru-RU" sz="2400" b="1" dirty="0">
                <a:solidFill>
                  <a:srgbClr val="212745"/>
                </a:solidFill>
              </a:rPr>
              <a:t>Антикоррупционная политика организации </a:t>
            </a:r>
            <a:endParaRPr lang="ru-RU" sz="2400" b="1" dirty="0">
              <a:solidFill>
                <a:srgbClr val="B4DCFA">
                  <a:lumMod val="50000"/>
                </a:srgbClr>
              </a:solidFill>
            </a:endParaRPr>
          </a:p>
        </p:txBody>
      </p:sp>
      <p:sp>
        <p:nvSpPr>
          <p:cNvPr id="3" name="Табличка 2"/>
          <p:cNvSpPr/>
          <p:nvPr/>
        </p:nvSpPr>
        <p:spPr>
          <a:xfrm>
            <a:off x="395536" y="1124744"/>
            <a:ext cx="8280920" cy="5400600"/>
          </a:xfrm>
          <a:prstGeom prst="plaque">
            <a:avLst>
              <a:gd name="adj" fmla="val 11643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sunset" dir="t"/>
          </a:scene3d>
          <a:sp3d extrusionH="38100" prstMaterial="matte">
            <a:bevelT w="127000" prst="convex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bIns="216000" rtlCol="0" anchor="ctr">
            <a:sp3d extrusionH="57150">
              <a:bevelT w="44450" h="38100"/>
            </a:sp3d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rgbClr val="FF0000"/>
                </a:solidFill>
                <a:effectLst>
                  <a:glow rad="381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 антикоррупционной политике организации могут быть отражены: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- цели и задачи антикоррупционной политики;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- используемые понятия и определения;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- область применения политики и круг лиц, попадающих под ее действие;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- обязанности руководителей и работников, связанные с предупреждением коррупции;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- ответственность работников за несоблюдение положений антикоррупционной политики;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- порядок пересмотра и внесения изменений в антикоррупционную политику организации;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- используемые в организации антикоррупционные инструменты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42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07504" y="44624"/>
            <a:ext cx="8960848" cy="725557"/>
            <a:chOff x="107504" y="44624"/>
            <a:chExt cx="8960848" cy="725557"/>
          </a:xfrm>
          <a:gradFill>
            <a:gsLst>
              <a:gs pos="26000">
                <a:schemeClr val="bg2">
                  <a:lumMod val="71000"/>
                  <a:lumOff val="29000"/>
                  <a:alpha val="88000"/>
                </a:schemeClr>
              </a:gs>
              <a:gs pos="83000">
                <a:schemeClr val="bg2">
                  <a:lumMod val="45000"/>
                </a:schemeClr>
              </a:gs>
              <a:gs pos="50000">
                <a:schemeClr val="accent3">
                  <a:lumMod val="47000"/>
                  <a:lumOff val="53000"/>
                </a:schemeClr>
              </a:gs>
            </a:gsLst>
            <a:path path="rect">
              <a:fillToRect l="50000" t="50000" r="50000" b="50000"/>
            </a:path>
          </a:gradFill>
        </p:grpSpPr>
        <p:grpSp>
          <p:nvGrpSpPr>
            <p:cNvPr id="11" name="Группа 10"/>
            <p:cNvGrpSpPr/>
            <p:nvPr/>
          </p:nvGrpSpPr>
          <p:grpSpPr>
            <a:xfrm>
              <a:off x="107504" y="44624"/>
              <a:ext cx="8960848" cy="725557"/>
              <a:chOff x="75648" y="424610"/>
              <a:chExt cx="8960848" cy="725557"/>
            </a:xfrm>
            <a:grp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75648" y="424610"/>
                <a:ext cx="8960848" cy="725557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48" y="499356"/>
                <a:ext cx="754746" cy="576064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/>
            </p:spPr>
          </p:pic>
        </p:grpSp>
        <p:sp>
          <p:nvSpPr>
            <p:cNvPr id="12" name="Овал 11"/>
            <p:cNvSpPr/>
            <p:nvPr/>
          </p:nvSpPr>
          <p:spPr>
            <a:xfrm>
              <a:off x="8459265" y="116632"/>
              <a:ext cx="500416" cy="5275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EDBF920A-FE39-4BDF-94A1-B7F3CF6D30C6}" type="slidenum">
                <a:rPr lang="ru-RU" b="1" smtClean="0">
                  <a:solidFill>
                    <a:prstClr val="white"/>
                  </a:solidFill>
                </a:rPr>
                <a:pPr algn="ctr"/>
                <a:t>8</a:t>
              </a:fld>
              <a:endParaRPr lang="ru-RU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Подзаголовок 2"/>
          <p:cNvSpPr txBox="1">
            <a:spLocks/>
          </p:cNvSpPr>
          <p:nvPr/>
        </p:nvSpPr>
        <p:spPr>
          <a:xfrm>
            <a:off x="2555776" y="191378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14124">
                  <a:lumMod val="75000"/>
                </a:srgbClr>
              </a:buClr>
            </a:pPr>
            <a:endParaRPr lang="ru-RU" sz="1400" b="1" i="1" dirty="0">
              <a:solidFill>
                <a:srgbClr val="212745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62250" y="192288"/>
            <a:ext cx="7382157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ru-RU" sz="2400" b="1" dirty="0" smtClean="0">
                <a:solidFill>
                  <a:srgbClr val="212745"/>
                </a:solidFill>
              </a:rPr>
              <a:t>Подразделения по предупреждению коррупции</a:t>
            </a:r>
            <a:endParaRPr lang="ru-RU" sz="2400" b="1" dirty="0">
              <a:solidFill>
                <a:srgbClr val="B4DCFA">
                  <a:lumMod val="50000"/>
                </a:srgb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712967" cy="59811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Функции, возлагаемые на отдельных лиц или подразделения, ответственных за антикоррупционную работу, могут включать: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05195103"/>
              </p:ext>
            </p:extLst>
          </p:nvPr>
        </p:nvGraphicFramePr>
        <p:xfrm>
          <a:off x="107504" y="1340768"/>
          <a:ext cx="896084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9438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07504" y="44624"/>
            <a:ext cx="8960848" cy="725557"/>
            <a:chOff x="107504" y="44624"/>
            <a:chExt cx="8960848" cy="725557"/>
          </a:xfrm>
          <a:gradFill>
            <a:gsLst>
              <a:gs pos="26000">
                <a:schemeClr val="bg2">
                  <a:lumMod val="71000"/>
                  <a:lumOff val="29000"/>
                  <a:alpha val="88000"/>
                </a:schemeClr>
              </a:gs>
              <a:gs pos="83000">
                <a:schemeClr val="bg2">
                  <a:lumMod val="45000"/>
                </a:schemeClr>
              </a:gs>
              <a:gs pos="50000">
                <a:schemeClr val="accent3">
                  <a:lumMod val="47000"/>
                  <a:lumOff val="53000"/>
                </a:schemeClr>
              </a:gs>
            </a:gsLst>
            <a:path path="rect">
              <a:fillToRect l="50000" t="50000" r="50000" b="50000"/>
            </a:path>
          </a:gradFill>
        </p:grpSpPr>
        <p:grpSp>
          <p:nvGrpSpPr>
            <p:cNvPr id="11" name="Группа 10"/>
            <p:cNvGrpSpPr/>
            <p:nvPr/>
          </p:nvGrpSpPr>
          <p:grpSpPr>
            <a:xfrm>
              <a:off x="107504" y="44624"/>
              <a:ext cx="8960848" cy="725557"/>
              <a:chOff x="75648" y="424610"/>
              <a:chExt cx="8960848" cy="725557"/>
            </a:xfrm>
            <a:grp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75648" y="424610"/>
                <a:ext cx="8960848" cy="725557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48" y="499356"/>
                <a:ext cx="754746" cy="576064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/>
            </p:spPr>
          </p:pic>
        </p:grpSp>
        <p:sp>
          <p:nvSpPr>
            <p:cNvPr id="12" name="Овал 11"/>
            <p:cNvSpPr/>
            <p:nvPr/>
          </p:nvSpPr>
          <p:spPr>
            <a:xfrm>
              <a:off x="8459265" y="116632"/>
              <a:ext cx="500416" cy="5275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EDBF920A-FE39-4BDF-94A1-B7F3CF6D30C6}" type="slidenum">
                <a:rPr lang="ru-RU" b="1" smtClean="0">
                  <a:solidFill>
                    <a:prstClr val="white"/>
                  </a:solidFill>
                </a:rPr>
                <a:pPr algn="ctr"/>
                <a:t>9</a:t>
              </a:fld>
              <a:endParaRPr lang="ru-RU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Подзаголовок 2"/>
          <p:cNvSpPr txBox="1">
            <a:spLocks/>
          </p:cNvSpPr>
          <p:nvPr/>
        </p:nvSpPr>
        <p:spPr>
          <a:xfrm>
            <a:off x="2555776" y="191378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14124">
                  <a:lumMod val="75000"/>
                </a:srgbClr>
              </a:buClr>
            </a:pPr>
            <a:endParaRPr lang="ru-RU" sz="1400" b="1" i="1" dirty="0">
              <a:solidFill>
                <a:srgbClr val="212745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62250" y="192288"/>
            <a:ext cx="7382157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ru-RU" sz="2400" b="1" dirty="0" smtClean="0">
                <a:solidFill>
                  <a:srgbClr val="212745"/>
                </a:solidFill>
              </a:rPr>
              <a:t>Оценка коррупционных рисков</a:t>
            </a:r>
            <a:endParaRPr lang="ru-RU" sz="2400" b="1" dirty="0">
              <a:solidFill>
                <a:srgbClr val="B4DCFA">
                  <a:lumMod val="50000"/>
                </a:srgbClr>
              </a:solidFill>
            </a:endParaRPr>
          </a:p>
        </p:txBody>
      </p:sp>
      <p:sp>
        <p:nvSpPr>
          <p:cNvPr id="15" name="Подзаголовок 1"/>
          <p:cNvSpPr txBox="1">
            <a:spLocks/>
          </p:cNvSpPr>
          <p:nvPr/>
        </p:nvSpPr>
        <p:spPr>
          <a:xfrm>
            <a:off x="3710129" y="1592139"/>
            <a:ext cx="4947799" cy="12380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0" dirty="0"/>
          </a:p>
        </p:txBody>
      </p:sp>
      <p:sp>
        <p:nvSpPr>
          <p:cNvPr id="16" name="Подзаголовок 1"/>
          <p:cNvSpPr txBox="1">
            <a:spLocks/>
          </p:cNvSpPr>
          <p:nvPr/>
        </p:nvSpPr>
        <p:spPr>
          <a:xfrm>
            <a:off x="3710129" y="2600251"/>
            <a:ext cx="4947799" cy="12380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0" dirty="0"/>
          </a:p>
        </p:txBody>
      </p:sp>
      <p:sp>
        <p:nvSpPr>
          <p:cNvPr id="17" name="Подзаголовок 1"/>
          <p:cNvSpPr txBox="1">
            <a:spLocks/>
          </p:cNvSpPr>
          <p:nvPr/>
        </p:nvSpPr>
        <p:spPr>
          <a:xfrm>
            <a:off x="3718838" y="1482684"/>
            <a:ext cx="4947799" cy="12380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0" dirty="0"/>
          </a:p>
        </p:txBody>
      </p:sp>
      <p:sp>
        <p:nvSpPr>
          <p:cNvPr id="19" name="Подзаголовок 1"/>
          <p:cNvSpPr txBox="1">
            <a:spLocks/>
          </p:cNvSpPr>
          <p:nvPr/>
        </p:nvSpPr>
        <p:spPr>
          <a:xfrm>
            <a:off x="5148064" y="6597352"/>
            <a:ext cx="4421993" cy="8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16008" y="980728"/>
            <a:ext cx="5720488" cy="6548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just"/>
            <a:r>
              <a:rPr lang="ru-RU" sz="1000" dirty="0">
                <a:solidFill>
                  <a:schemeClr val="tx1"/>
                </a:solidFill>
              </a:rPr>
              <a:t>Определение наиболее </a:t>
            </a:r>
            <a:r>
              <a:rPr lang="ru-RU" sz="1000" dirty="0" err="1">
                <a:solidFill>
                  <a:schemeClr val="tx1"/>
                </a:solidFill>
              </a:rPr>
              <a:t>коррупцнонноемких</a:t>
            </a:r>
            <a:r>
              <a:rPr lang="ru-RU" sz="1000" dirty="0">
                <a:solidFill>
                  <a:schemeClr val="tx1"/>
                </a:solidFill>
              </a:rPr>
              <a:t> направлений деятельности и 6изнес-процессов, составление календарного плана оценки с учетом подверженности коррупционным рискам</a:t>
            </a:r>
            <a:r>
              <a:rPr lang="ru-RU" sz="1000" dirty="0" smtClean="0">
                <a:solidFill>
                  <a:schemeClr val="tx1"/>
                </a:solidFill>
              </a:rPr>
              <a:t>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16008" y="1700808"/>
            <a:ext cx="5720488" cy="6548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just"/>
            <a:r>
              <a:rPr lang="ru-RU" sz="1000" dirty="0">
                <a:solidFill>
                  <a:schemeClr val="tx1"/>
                </a:solidFill>
              </a:rPr>
              <a:t>Документальное оформление решения о проведении оценки коррупционных рисков, методики, плана, ответственных лиц, распределения полномочий и обязанностей, определение перечня и подготовка необходимых документов.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16008" y="2420888"/>
            <a:ext cx="5720488" cy="6548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just"/>
            <a:r>
              <a:rPr lang="ru-RU" sz="1000" dirty="0">
                <a:solidFill>
                  <a:schemeClr val="tx1"/>
                </a:solidFill>
              </a:rPr>
              <a:t>Представление по результатам анализа документов и проведения интервью с сотрудниками всех направлений деятельности организации в форме бизнес-процессов и </a:t>
            </a:r>
            <a:r>
              <a:rPr lang="ru-RU" sz="1000" dirty="0" err="1">
                <a:solidFill>
                  <a:schemeClr val="tx1"/>
                </a:solidFill>
              </a:rPr>
              <a:t>подпроцессов</a:t>
            </a:r>
            <a:r>
              <a:rPr lang="ru-RU" sz="1000" dirty="0">
                <a:solidFill>
                  <a:schemeClr val="tx1"/>
                </a:solidFill>
              </a:rPr>
              <a:t>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16008" y="3134163"/>
            <a:ext cx="5720488" cy="6548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just"/>
            <a:r>
              <a:rPr lang="ru-RU" sz="1000" dirty="0">
                <a:solidFill>
                  <a:schemeClr val="tx1"/>
                </a:solidFill>
              </a:rPr>
              <a:t>Определение «критических точек» - </a:t>
            </a:r>
            <a:r>
              <a:rPr lang="ru-RU" sz="1000" dirty="0" err="1">
                <a:solidFill>
                  <a:schemeClr val="tx1"/>
                </a:solidFill>
              </a:rPr>
              <a:t>подпроцессов</a:t>
            </a:r>
            <a:r>
              <a:rPr lang="ru-RU" sz="1000" dirty="0">
                <a:solidFill>
                  <a:schemeClr val="tx1"/>
                </a:solidFill>
              </a:rPr>
              <a:t>, особенности содержания и построения которых создают объективные возможности для совершения коррупционных правонарушений.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316008" y="3854243"/>
            <a:ext cx="5720488" cy="6548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Определение для каждой критической точки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1) вероятных </a:t>
            </a:r>
            <a:r>
              <a:rPr lang="ru-RU" sz="1000" dirty="0">
                <a:solidFill>
                  <a:schemeClr val="tx1"/>
                </a:solidFill>
              </a:rPr>
              <a:t>способов совершения коррупционных правонарушений (коррупционных схем),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2) должностей </a:t>
            </a:r>
            <a:r>
              <a:rPr lang="ru-RU" sz="1000" dirty="0">
                <a:solidFill>
                  <a:schemeClr val="tx1"/>
                </a:solidFill>
              </a:rPr>
              <a:t>(полномочий), наличие которых требуется для реализации коррупционных схем.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316008" y="4574323"/>
            <a:ext cx="5720488" cy="6548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Определение для каждого коррупционного риска</a:t>
            </a:r>
          </a:p>
          <a:p>
            <a:r>
              <a:rPr lang="ru-RU" sz="1000" dirty="0">
                <a:solidFill>
                  <a:schemeClr val="tx1"/>
                </a:solidFill>
              </a:rPr>
              <a:t>1) вероятности реализации,</a:t>
            </a:r>
          </a:p>
          <a:p>
            <a:r>
              <a:rPr lang="ru-RU" sz="1000" dirty="0">
                <a:solidFill>
                  <a:schemeClr val="tx1"/>
                </a:solidFill>
              </a:rPr>
              <a:t>2) возможного ущерба от реализации.</a:t>
            </a:r>
          </a:p>
          <a:p>
            <a:r>
              <a:rPr lang="ru-RU" sz="1000" dirty="0">
                <a:solidFill>
                  <a:schemeClr val="tx1"/>
                </a:solidFill>
              </a:rPr>
              <a:t>Ранжирование рисков по степени значимости.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316008" y="5294403"/>
            <a:ext cx="5720488" cy="6548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Разработка для каждой критической точки возможных мер по минимизации каждого выявленного коррупционного риска.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305217" y="6014483"/>
            <a:ext cx="5720488" cy="6548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Формирование и утверждение руководителем</a:t>
            </a:r>
          </a:p>
          <a:p>
            <a:r>
              <a:rPr lang="ru-RU" sz="1000" dirty="0">
                <a:solidFill>
                  <a:schemeClr val="tx1"/>
                </a:solidFill>
              </a:rPr>
              <a:t>1) Реестра (карты) коррупционных рисков,</a:t>
            </a:r>
          </a:p>
          <a:p>
            <a:r>
              <a:rPr lang="ru-RU" sz="1000" dirty="0">
                <a:solidFill>
                  <a:schemeClr val="tx1"/>
                </a:solidFill>
              </a:rPr>
              <a:t>2) Перечня должностей, замещение которых связано с коррупционными рисками,</a:t>
            </a:r>
          </a:p>
          <a:p>
            <a:r>
              <a:rPr lang="ru-RU" sz="1000" dirty="0">
                <a:solidFill>
                  <a:schemeClr val="tx1"/>
                </a:solidFill>
              </a:rPr>
              <a:t>3) Плана мероприятий по минимизации коррупционных рисков.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7902" y="994998"/>
            <a:ext cx="2664296" cy="62633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ru-RU" sz="1000" b="1" dirty="0" smtClean="0">
                <a:solidFill>
                  <a:schemeClr val="tx1"/>
                </a:solidFill>
              </a:rPr>
              <a:t>ПРЕДВАРИТЕЛЬНОЕ РАНЖИРОВАНИЕ НАПРАВЛЕНИЙ ДЕЯТЕЛЬНОСТИ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554166" y="1012416"/>
            <a:ext cx="576064" cy="576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77902" y="1709170"/>
            <a:ext cx="2664296" cy="62633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ru-RU" sz="1000" b="1" dirty="0" smtClean="0">
                <a:solidFill>
                  <a:schemeClr val="tx1"/>
                </a:solidFill>
              </a:rPr>
              <a:t>ПОДГОТОВИТЕЛЬНЫЙ ЭТАП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554166" y="1726588"/>
            <a:ext cx="576064" cy="576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77902" y="2441070"/>
            <a:ext cx="2664296" cy="62633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ru-RU" sz="1000" b="1" dirty="0" smtClean="0">
                <a:solidFill>
                  <a:schemeClr val="tx1"/>
                </a:solidFill>
              </a:rPr>
              <a:t>ОПИСАНИЕ БИЗНЕС-ПРОЦЕССОВ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554166" y="2458488"/>
            <a:ext cx="576064" cy="576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77902" y="3162541"/>
            <a:ext cx="2664296" cy="626335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ru-RU" sz="1000" b="1" dirty="0" smtClean="0">
                <a:solidFill>
                  <a:schemeClr val="tx1"/>
                </a:solidFill>
              </a:rPr>
              <a:t>ИДЕНТИФИКАЦИЯ КОРРУПЦИОННЫХ РИСКОВ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554166" y="3179959"/>
            <a:ext cx="576064" cy="57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7902" y="3868513"/>
            <a:ext cx="2664296" cy="626335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ru-RU" sz="1000" b="1" dirty="0" smtClean="0">
                <a:solidFill>
                  <a:schemeClr val="tx1"/>
                </a:solidFill>
              </a:rPr>
              <a:t>АНАЛИЗ КОРРУПЦИОННЫХ РИСКОВ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54166" y="3885931"/>
            <a:ext cx="576064" cy="57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77902" y="4588593"/>
            <a:ext cx="2664296" cy="626335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ru-RU" sz="1000" b="1" dirty="0" smtClean="0">
                <a:solidFill>
                  <a:schemeClr val="tx1"/>
                </a:solidFill>
              </a:rPr>
              <a:t>РАНЖИРОВАНИЕ КОРРУПЦИОННЫХ РИСКОВ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554166" y="4606011"/>
            <a:ext cx="576064" cy="57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77902" y="5311412"/>
            <a:ext cx="2664296" cy="626335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ru-RU" sz="1000" b="1" dirty="0" smtClean="0">
                <a:solidFill>
                  <a:schemeClr val="tx1"/>
                </a:solidFill>
              </a:rPr>
              <a:t>РАЗРАБОТКА МЕР ПО МИНИМИЗАЦИИ КОРРУПЦИОННЫХ РИСКОВ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554166" y="5328830"/>
            <a:ext cx="576064" cy="576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77902" y="6028753"/>
            <a:ext cx="2664296" cy="626335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ru-RU" sz="1000" b="1" dirty="0" smtClean="0">
                <a:solidFill>
                  <a:schemeClr val="tx1"/>
                </a:solidFill>
              </a:rPr>
              <a:t>ОФОРМЛЕНИЕ СОГЛАСОВАНИЕ И УТВЕРЖДЕНИЕ РЕЗУЛЬТАТОВ ОЦЕНКИ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2554166" y="6046171"/>
            <a:ext cx="576064" cy="576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 descr="Весы правосудия">
            <a:extLst>
              <a:ext uri="{FF2B5EF4-FFF2-40B4-BE49-F238E27FC236}">
                <a16:creationId xmlns:a16="http://schemas.microsoft.com/office/drawing/2014/main" xmlns="" id="{399C95ED-A138-4DF0-8436-D5F976227B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606437" y="4631516"/>
            <a:ext cx="488594" cy="488594"/>
          </a:xfrm>
          <a:prstGeom prst="rect">
            <a:avLst/>
          </a:prstGeom>
          <a:noFill/>
        </p:spPr>
      </p:pic>
      <p:pic>
        <p:nvPicPr>
          <p:cNvPr id="49" name="Рисунок 48" descr="Микроскоп">
            <a:extLst>
              <a:ext uri="{FF2B5EF4-FFF2-40B4-BE49-F238E27FC236}">
                <a16:creationId xmlns:a16="http://schemas.microsoft.com/office/drawing/2014/main" xmlns="" id="{F677277D-5787-492A-A776-5996BC091D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2614413" y="3954521"/>
            <a:ext cx="436710" cy="43671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50" name="Рисунок 49" descr="Диаграмма принятия решений">
            <a:extLst>
              <a:ext uri="{FF2B5EF4-FFF2-40B4-BE49-F238E27FC236}">
                <a16:creationId xmlns:a16="http://schemas.microsoft.com/office/drawing/2014/main" xmlns="" id="{C5322730-C4D6-4117-AC0E-37F75A55873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2618378" y="2507104"/>
            <a:ext cx="440990" cy="440990"/>
          </a:xfrm>
          <a:prstGeom prst="rect">
            <a:avLst/>
          </a:prstGeom>
        </p:spPr>
      </p:pic>
      <p:pic>
        <p:nvPicPr>
          <p:cNvPr id="51" name="Рисунок 50" descr="Документ">
            <a:extLst>
              <a:ext uri="{FF2B5EF4-FFF2-40B4-BE49-F238E27FC236}">
                <a16:creationId xmlns:a16="http://schemas.microsoft.com/office/drawing/2014/main" xmlns="" id="{406E834A-743E-476D-B6E7-3BCCC072634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601658" y="1772816"/>
            <a:ext cx="482176" cy="482176"/>
          </a:xfrm>
          <a:prstGeom prst="rect">
            <a:avLst/>
          </a:prstGeom>
        </p:spPr>
      </p:pic>
      <p:pic>
        <p:nvPicPr>
          <p:cNvPr id="52" name="Рисунок 51" descr="Лупа">
            <a:extLst>
              <a:ext uri="{FF2B5EF4-FFF2-40B4-BE49-F238E27FC236}">
                <a16:creationId xmlns:a16="http://schemas.microsoft.com/office/drawing/2014/main" xmlns="" id="{841D69EE-4FB1-4A35-860D-FC5451B177A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617265" y="3250148"/>
            <a:ext cx="422813" cy="422813"/>
          </a:xfrm>
          <a:prstGeom prst="rect">
            <a:avLst/>
          </a:prstGeom>
        </p:spPr>
      </p:pic>
      <p:pic>
        <p:nvPicPr>
          <p:cNvPr id="53" name="Рисунок 52" descr="Блокировка">
            <a:extLst>
              <a:ext uri="{FF2B5EF4-FFF2-40B4-BE49-F238E27FC236}">
                <a16:creationId xmlns:a16="http://schemas.microsoft.com/office/drawing/2014/main" xmlns="" id="{52C1C0D4-23FF-447F-8A1C-2D54B6E0329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615344" y="5390634"/>
            <a:ext cx="433443" cy="433443"/>
          </a:xfrm>
          <a:prstGeom prst="rect">
            <a:avLst/>
          </a:prstGeom>
        </p:spPr>
      </p:pic>
      <p:pic>
        <p:nvPicPr>
          <p:cNvPr id="54" name="Рисунок 53" descr="Диплом">
            <a:extLst>
              <a:ext uri="{FF2B5EF4-FFF2-40B4-BE49-F238E27FC236}">
                <a16:creationId xmlns:a16="http://schemas.microsoft.com/office/drawing/2014/main" xmlns="" id="{7BF83DCF-A2AD-424E-921C-07D112DFB79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8"/>
              </a:ext>
            </a:extLst>
          </a:blip>
          <a:stretch>
            <a:fillRect/>
          </a:stretch>
        </p:blipFill>
        <p:spPr>
          <a:xfrm>
            <a:off x="2594937" y="6097384"/>
            <a:ext cx="497395" cy="497395"/>
          </a:xfrm>
          <a:prstGeom prst="rect">
            <a:avLst/>
          </a:prstGeom>
        </p:spPr>
      </p:pic>
      <p:pic>
        <p:nvPicPr>
          <p:cNvPr id="56" name="Рисунок 55" descr="Линейчатая диаграмма (справа налево)">
            <a:extLst>
              <a:ext uri="{FF2B5EF4-FFF2-40B4-BE49-F238E27FC236}">
                <a16:creationId xmlns:a16="http://schemas.microsoft.com/office/drawing/2014/main" xmlns="" id="{8C2A6D4F-D0E2-4413-9C74-0A24A4496EC1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6"/>
              </a:ext>
            </a:extLst>
          </a:blip>
          <a:stretch>
            <a:fillRect/>
          </a:stretch>
        </p:blipFill>
        <p:spPr>
          <a:xfrm>
            <a:off x="2601259" y="1061722"/>
            <a:ext cx="482364" cy="48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0799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</TotalTime>
  <Words>1199</Words>
  <Application>Microsoft Office PowerPoint</Application>
  <PresentationFormat>Экран (4:3)</PresentationFormat>
  <Paragraphs>174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Александрович Ефимов</dc:creator>
  <cp:lastModifiedBy>Пархоменко Т.Н</cp:lastModifiedBy>
  <cp:revision>84</cp:revision>
  <dcterms:created xsi:type="dcterms:W3CDTF">2020-08-24T12:43:33Z</dcterms:created>
  <dcterms:modified xsi:type="dcterms:W3CDTF">2021-04-22T14:25:29Z</dcterms:modified>
</cp:coreProperties>
</file>